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6"/>
  </p:notesMasterIdLst>
  <p:sldIdLst>
    <p:sldId id="256" r:id="rId2"/>
    <p:sldId id="304" r:id="rId3"/>
    <p:sldId id="257" r:id="rId4"/>
    <p:sldId id="260" r:id="rId5"/>
    <p:sldId id="258" r:id="rId6"/>
    <p:sldId id="272" r:id="rId7"/>
    <p:sldId id="259" r:id="rId8"/>
    <p:sldId id="261" r:id="rId9"/>
    <p:sldId id="262" r:id="rId10"/>
    <p:sldId id="273" r:id="rId11"/>
    <p:sldId id="263" r:id="rId12"/>
    <p:sldId id="274" r:id="rId13"/>
    <p:sldId id="264" r:id="rId14"/>
    <p:sldId id="276" r:id="rId15"/>
    <p:sldId id="277" r:id="rId16"/>
    <p:sldId id="278" r:id="rId17"/>
    <p:sldId id="279" r:id="rId18"/>
    <p:sldId id="280" r:id="rId19"/>
    <p:sldId id="281" r:id="rId20"/>
    <p:sldId id="267" r:id="rId21"/>
    <p:sldId id="268" r:id="rId22"/>
    <p:sldId id="265" r:id="rId23"/>
    <p:sldId id="269" r:id="rId24"/>
    <p:sldId id="270" r:id="rId25"/>
    <p:sldId id="291" r:id="rId26"/>
    <p:sldId id="271" r:id="rId27"/>
    <p:sldId id="282" r:id="rId28"/>
    <p:sldId id="292" r:id="rId29"/>
    <p:sldId id="294" r:id="rId30"/>
    <p:sldId id="293" r:id="rId31"/>
    <p:sldId id="283" r:id="rId32"/>
    <p:sldId id="284" r:id="rId33"/>
    <p:sldId id="286" r:id="rId34"/>
    <p:sldId id="323" r:id="rId35"/>
    <p:sldId id="324" r:id="rId36"/>
    <p:sldId id="328" r:id="rId37"/>
    <p:sldId id="325" r:id="rId38"/>
    <p:sldId id="329" r:id="rId39"/>
    <p:sldId id="326" r:id="rId40"/>
    <p:sldId id="327" r:id="rId41"/>
    <p:sldId id="330" r:id="rId42"/>
    <p:sldId id="331" r:id="rId43"/>
    <p:sldId id="290" r:id="rId44"/>
    <p:sldId id="288"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99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4" autoAdjust="0"/>
    <p:restoredTop sz="87558" autoAdjust="0"/>
  </p:normalViewPr>
  <p:slideViewPr>
    <p:cSldViewPr snapToGrid="0">
      <p:cViewPr varScale="1">
        <p:scale>
          <a:sx n="66" d="100"/>
          <a:sy n="66" d="100"/>
        </p:scale>
        <p:origin x="63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image" Target="../media/image1.png"/></Relationships>
</file>

<file path=ppt/diagrams/_rels/data2.xml.rels><?xml version="1.0" encoding="UTF-8" standalone="yes"?>
<Relationships xmlns="http://schemas.openxmlformats.org/package/2006/relationships"><Relationship Id="rId2" Type="http://schemas.openxmlformats.org/officeDocument/2006/relationships/hyperlink" Target="https://www.oreilly.com/ideas/the-world-beyond-batch-streaming-102" TargetMode="External"/><Relationship Id="rId1" Type="http://schemas.openxmlformats.org/officeDocument/2006/relationships/hyperlink" Target="https://www.oreilly.com/ideas/the-world-beyond-batch-streaming-101"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F3FB35-B811-449F-877C-E9C985F2DCC6}"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zh-CN" altLang="en-US"/>
        </a:p>
      </dgm:t>
    </dgm:pt>
    <dgm:pt modelId="{FFFA5FF6-64E4-4B6F-AEB0-2349CAFB70FE}">
      <dgm:prSet/>
      <dgm:spPr/>
      <dgm:t>
        <a:bodyPr/>
        <a:lstStyle/>
        <a:p>
          <a:pPr algn="l" rtl="0"/>
          <a:r>
            <a:rPr lang="en-US" smtClean="0"/>
            <a:t>Streaming Foundation Concept</a:t>
          </a:r>
          <a:endParaRPr lang="zh-CN"/>
        </a:p>
      </dgm:t>
    </dgm:pt>
    <dgm:pt modelId="{017E37B8-25AD-4FD6-9858-C8BC7548E9BD}" type="parTrans" cxnId="{A4669065-4242-46C5-98DD-579310FAA1AA}">
      <dgm:prSet/>
      <dgm:spPr/>
      <dgm:t>
        <a:bodyPr/>
        <a:lstStyle/>
        <a:p>
          <a:endParaRPr lang="zh-CN" altLang="en-US"/>
        </a:p>
      </dgm:t>
    </dgm:pt>
    <dgm:pt modelId="{91283814-AC3F-4B8F-A714-312122D418BA}" type="sibTrans" cxnId="{A4669065-4242-46C5-98DD-579310FAA1AA}">
      <dgm:prSet/>
      <dgm:spPr/>
      <dgm:t>
        <a:bodyPr/>
        <a:lstStyle/>
        <a:p>
          <a:endParaRPr lang="zh-CN" altLang="en-US"/>
        </a:p>
      </dgm:t>
    </dgm:pt>
    <dgm:pt modelId="{F6058615-419B-4633-A014-3D92CAB689B4}">
      <dgm:prSet/>
      <dgm:spPr/>
      <dgm:t>
        <a:bodyPr/>
        <a:lstStyle/>
        <a:p>
          <a:pPr algn="l" rtl="0"/>
          <a:r>
            <a:rPr lang="en-US" smtClean="0"/>
            <a:t>Watermarks</a:t>
          </a:r>
          <a:endParaRPr lang="zh-CN"/>
        </a:p>
      </dgm:t>
    </dgm:pt>
    <dgm:pt modelId="{FD3ACA2D-8C4C-4DC5-B802-C9AF411DCC36}" type="parTrans" cxnId="{0DE387D5-E7EB-4446-8BD7-8CAB5D9F18AB}">
      <dgm:prSet/>
      <dgm:spPr/>
      <dgm:t>
        <a:bodyPr/>
        <a:lstStyle/>
        <a:p>
          <a:endParaRPr lang="zh-CN" altLang="en-US"/>
        </a:p>
      </dgm:t>
    </dgm:pt>
    <dgm:pt modelId="{F0BA5725-7375-4BF5-9602-E3F4D0E3EF66}" type="sibTrans" cxnId="{0DE387D5-E7EB-4446-8BD7-8CAB5D9F18AB}">
      <dgm:prSet/>
      <dgm:spPr/>
      <dgm:t>
        <a:bodyPr/>
        <a:lstStyle/>
        <a:p>
          <a:endParaRPr lang="zh-CN" altLang="en-US"/>
        </a:p>
      </dgm:t>
    </dgm:pt>
    <dgm:pt modelId="{3958B318-3C5A-4193-A827-425F72C4BB39}">
      <dgm:prSet/>
      <dgm:spPr/>
      <dgm:t>
        <a:bodyPr/>
        <a:lstStyle/>
        <a:p>
          <a:pPr algn="l" rtl="0"/>
          <a:r>
            <a:rPr lang="en-US" smtClean="0"/>
            <a:t>Advanced Windowing</a:t>
          </a:r>
          <a:endParaRPr lang="zh-CN"/>
        </a:p>
      </dgm:t>
    </dgm:pt>
    <dgm:pt modelId="{D6CB2235-4DAA-486C-8353-3ACD742F2143}" type="parTrans" cxnId="{8EE1A5F0-DBDF-4FC1-9F52-36A26BDA3AF1}">
      <dgm:prSet/>
      <dgm:spPr/>
      <dgm:t>
        <a:bodyPr/>
        <a:lstStyle/>
        <a:p>
          <a:endParaRPr lang="zh-CN" altLang="en-US"/>
        </a:p>
      </dgm:t>
    </dgm:pt>
    <dgm:pt modelId="{F4E3ADA0-E2FF-4DA9-8C55-7787EB4AB127}" type="sibTrans" cxnId="{8EE1A5F0-DBDF-4FC1-9F52-36A26BDA3AF1}">
      <dgm:prSet/>
      <dgm:spPr/>
      <dgm:t>
        <a:bodyPr/>
        <a:lstStyle/>
        <a:p>
          <a:endParaRPr lang="zh-CN" altLang="en-US"/>
        </a:p>
      </dgm:t>
    </dgm:pt>
    <dgm:pt modelId="{F4BB1D61-738B-4FE8-88FE-FC7C161033DC}">
      <dgm:prSet/>
      <dgm:spPr/>
      <dgm:t>
        <a:bodyPr/>
        <a:lstStyle/>
        <a:p>
          <a:pPr algn="l" rtl="0"/>
          <a:r>
            <a:rPr lang="en-US" smtClean="0"/>
            <a:t>Exactly-once</a:t>
          </a:r>
          <a:endParaRPr lang="zh-CN"/>
        </a:p>
      </dgm:t>
    </dgm:pt>
    <dgm:pt modelId="{4923486F-E579-4192-ADE4-00FA1B427393}" type="parTrans" cxnId="{F5DF3A31-10A3-4CEB-96C1-8D16262A0907}">
      <dgm:prSet/>
      <dgm:spPr/>
      <dgm:t>
        <a:bodyPr/>
        <a:lstStyle/>
        <a:p>
          <a:endParaRPr lang="zh-CN" altLang="en-US"/>
        </a:p>
      </dgm:t>
    </dgm:pt>
    <dgm:pt modelId="{45A8915F-7E61-479B-B45A-8996037C6B65}" type="sibTrans" cxnId="{F5DF3A31-10A3-4CEB-96C1-8D16262A0907}">
      <dgm:prSet/>
      <dgm:spPr/>
      <dgm:t>
        <a:bodyPr/>
        <a:lstStyle/>
        <a:p>
          <a:endParaRPr lang="zh-CN" altLang="en-US"/>
        </a:p>
      </dgm:t>
    </dgm:pt>
    <dgm:pt modelId="{E4EA9161-C940-4F54-9C4D-B49F1617FE1C}" type="pres">
      <dgm:prSet presAssocID="{E2F3FB35-B811-449F-877C-E9C985F2DCC6}" presName="linearFlow" presStyleCnt="0">
        <dgm:presLayoutVars>
          <dgm:dir/>
          <dgm:resizeHandles val="exact"/>
        </dgm:presLayoutVars>
      </dgm:prSet>
      <dgm:spPr/>
      <dgm:t>
        <a:bodyPr/>
        <a:lstStyle/>
        <a:p>
          <a:endParaRPr lang="zh-CN" altLang="en-US"/>
        </a:p>
      </dgm:t>
    </dgm:pt>
    <dgm:pt modelId="{BD2BEF1A-082D-4EFC-A82C-53CA61279076}" type="pres">
      <dgm:prSet presAssocID="{FFFA5FF6-64E4-4B6F-AEB0-2349CAFB70FE}" presName="composite" presStyleCnt="0"/>
      <dgm:spPr/>
    </dgm:pt>
    <dgm:pt modelId="{C0758C28-E08B-4CB3-B097-A19B29E051EA}" type="pres">
      <dgm:prSet presAssocID="{FFFA5FF6-64E4-4B6F-AEB0-2349CAFB70FE}" presName="imgShp"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zh-CN" altLang="en-US"/>
        </a:p>
      </dgm:t>
    </dgm:pt>
    <dgm:pt modelId="{4D45FB73-A1F0-4F53-B2ED-BB405D9410B6}" type="pres">
      <dgm:prSet presAssocID="{FFFA5FF6-64E4-4B6F-AEB0-2349CAFB70FE}" presName="txShp" presStyleLbl="node1" presStyleIdx="0" presStyleCnt="4">
        <dgm:presLayoutVars>
          <dgm:bulletEnabled val="1"/>
        </dgm:presLayoutVars>
      </dgm:prSet>
      <dgm:spPr/>
      <dgm:t>
        <a:bodyPr/>
        <a:lstStyle/>
        <a:p>
          <a:endParaRPr lang="zh-CN" altLang="en-US"/>
        </a:p>
      </dgm:t>
    </dgm:pt>
    <dgm:pt modelId="{B515D8A9-624D-428A-840C-CB320D808FA2}" type="pres">
      <dgm:prSet presAssocID="{91283814-AC3F-4B8F-A714-312122D418BA}" presName="spacing" presStyleCnt="0"/>
      <dgm:spPr/>
    </dgm:pt>
    <dgm:pt modelId="{911BB1B1-DF07-4773-A47C-88A618E33A73}" type="pres">
      <dgm:prSet presAssocID="{F6058615-419B-4633-A014-3D92CAB689B4}" presName="composite" presStyleCnt="0"/>
      <dgm:spPr/>
    </dgm:pt>
    <dgm:pt modelId="{7E182D97-1813-4162-8808-5809D91FD0C0}" type="pres">
      <dgm:prSet presAssocID="{F6058615-419B-4633-A014-3D92CAB689B4}" presName="imgShp" presStyleLbl="fgImgPlace1" presStyleIdx="1" presStyleCnt="4"/>
      <dgm:spPr>
        <a:blipFill rotWithShape="1">
          <a:blip xmlns:r="http://schemas.openxmlformats.org/officeDocument/2006/relationships" r:embed="rId2"/>
          <a:stretch>
            <a:fillRect/>
          </a:stretch>
        </a:blipFill>
      </dgm:spPr>
    </dgm:pt>
    <dgm:pt modelId="{B11D6310-981A-4C0A-8CAE-2113D8DBEA84}" type="pres">
      <dgm:prSet presAssocID="{F6058615-419B-4633-A014-3D92CAB689B4}" presName="txShp" presStyleLbl="node1" presStyleIdx="1" presStyleCnt="4">
        <dgm:presLayoutVars>
          <dgm:bulletEnabled val="1"/>
        </dgm:presLayoutVars>
      </dgm:prSet>
      <dgm:spPr/>
      <dgm:t>
        <a:bodyPr/>
        <a:lstStyle/>
        <a:p>
          <a:endParaRPr lang="zh-CN" altLang="en-US"/>
        </a:p>
      </dgm:t>
    </dgm:pt>
    <dgm:pt modelId="{61764415-0278-465C-BAE1-A15F6DC591B6}" type="pres">
      <dgm:prSet presAssocID="{F0BA5725-7375-4BF5-9602-E3F4D0E3EF66}" presName="spacing" presStyleCnt="0"/>
      <dgm:spPr/>
    </dgm:pt>
    <dgm:pt modelId="{AB16F4FF-AF68-4B45-88DE-B45C09AE8057}" type="pres">
      <dgm:prSet presAssocID="{3958B318-3C5A-4193-A827-425F72C4BB39}" presName="composite" presStyleCnt="0"/>
      <dgm:spPr/>
    </dgm:pt>
    <dgm:pt modelId="{7AB16F67-15C8-479F-ACC6-24127BBF9C78}" type="pres">
      <dgm:prSet presAssocID="{3958B318-3C5A-4193-A827-425F72C4BB39}" presName="imgShp" presStyleLbl="fgImgPlace1" presStyleIdx="2" presStyleCnt="4"/>
      <dgm:spPr>
        <a:blipFill rotWithShape="1">
          <a:blip xmlns:r="http://schemas.openxmlformats.org/officeDocument/2006/relationships" r:embed="rId2"/>
          <a:stretch>
            <a:fillRect/>
          </a:stretch>
        </a:blipFill>
      </dgm:spPr>
    </dgm:pt>
    <dgm:pt modelId="{7BA0C712-99BB-44FE-A383-59E855EDBA09}" type="pres">
      <dgm:prSet presAssocID="{3958B318-3C5A-4193-A827-425F72C4BB39}" presName="txShp" presStyleLbl="node1" presStyleIdx="2" presStyleCnt="4">
        <dgm:presLayoutVars>
          <dgm:bulletEnabled val="1"/>
        </dgm:presLayoutVars>
      </dgm:prSet>
      <dgm:spPr/>
      <dgm:t>
        <a:bodyPr/>
        <a:lstStyle/>
        <a:p>
          <a:endParaRPr lang="zh-CN" altLang="en-US"/>
        </a:p>
      </dgm:t>
    </dgm:pt>
    <dgm:pt modelId="{D60FED0F-56FA-487A-B118-D57A70C42ADB}" type="pres">
      <dgm:prSet presAssocID="{F4E3ADA0-E2FF-4DA9-8C55-7787EB4AB127}" presName="spacing" presStyleCnt="0"/>
      <dgm:spPr/>
    </dgm:pt>
    <dgm:pt modelId="{0B869D7F-1F99-4BCC-B0B8-0F17F9038F48}" type="pres">
      <dgm:prSet presAssocID="{F4BB1D61-738B-4FE8-88FE-FC7C161033DC}" presName="composite" presStyleCnt="0"/>
      <dgm:spPr/>
    </dgm:pt>
    <dgm:pt modelId="{FBCED92B-D50A-4A9A-A4B7-D136A605AABA}" type="pres">
      <dgm:prSet presAssocID="{F4BB1D61-738B-4FE8-88FE-FC7C161033DC}" presName="imgShp" presStyleLbl="fgImgPlace1" presStyleIdx="3" presStyleCnt="4"/>
      <dgm:spPr>
        <a:blipFill rotWithShape="1">
          <a:blip xmlns:r="http://schemas.openxmlformats.org/officeDocument/2006/relationships" r:embed="rId2"/>
          <a:stretch>
            <a:fillRect/>
          </a:stretch>
        </a:blipFill>
      </dgm:spPr>
    </dgm:pt>
    <dgm:pt modelId="{02C79FA7-5216-42C1-9DB4-0592113C58F5}" type="pres">
      <dgm:prSet presAssocID="{F4BB1D61-738B-4FE8-88FE-FC7C161033DC}" presName="txShp" presStyleLbl="node1" presStyleIdx="3" presStyleCnt="4">
        <dgm:presLayoutVars>
          <dgm:bulletEnabled val="1"/>
        </dgm:presLayoutVars>
      </dgm:prSet>
      <dgm:spPr/>
      <dgm:t>
        <a:bodyPr/>
        <a:lstStyle/>
        <a:p>
          <a:endParaRPr lang="zh-CN" altLang="en-US"/>
        </a:p>
      </dgm:t>
    </dgm:pt>
  </dgm:ptLst>
  <dgm:cxnLst>
    <dgm:cxn modelId="{3770EECB-A547-4CE8-8C00-C51109E6DAD0}" type="presOf" srcId="{3958B318-3C5A-4193-A827-425F72C4BB39}" destId="{7BA0C712-99BB-44FE-A383-59E855EDBA09}" srcOrd="0" destOrd="0" presId="urn:microsoft.com/office/officeart/2005/8/layout/vList3"/>
    <dgm:cxn modelId="{8EE1A5F0-DBDF-4FC1-9F52-36A26BDA3AF1}" srcId="{E2F3FB35-B811-449F-877C-E9C985F2DCC6}" destId="{3958B318-3C5A-4193-A827-425F72C4BB39}" srcOrd="2" destOrd="0" parTransId="{D6CB2235-4DAA-486C-8353-3ACD742F2143}" sibTransId="{F4E3ADA0-E2FF-4DA9-8C55-7787EB4AB127}"/>
    <dgm:cxn modelId="{0DE387D5-E7EB-4446-8BD7-8CAB5D9F18AB}" srcId="{E2F3FB35-B811-449F-877C-E9C985F2DCC6}" destId="{F6058615-419B-4633-A014-3D92CAB689B4}" srcOrd="1" destOrd="0" parTransId="{FD3ACA2D-8C4C-4DC5-B802-C9AF411DCC36}" sibTransId="{F0BA5725-7375-4BF5-9602-E3F4D0E3EF66}"/>
    <dgm:cxn modelId="{A4669065-4242-46C5-98DD-579310FAA1AA}" srcId="{E2F3FB35-B811-449F-877C-E9C985F2DCC6}" destId="{FFFA5FF6-64E4-4B6F-AEB0-2349CAFB70FE}" srcOrd="0" destOrd="0" parTransId="{017E37B8-25AD-4FD6-9858-C8BC7548E9BD}" sibTransId="{91283814-AC3F-4B8F-A714-312122D418BA}"/>
    <dgm:cxn modelId="{7F5D97D7-0964-44E7-9264-87A243DB1C0B}" type="presOf" srcId="{F4BB1D61-738B-4FE8-88FE-FC7C161033DC}" destId="{02C79FA7-5216-42C1-9DB4-0592113C58F5}" srcOrd="0" destOrd="0" presId="urn:microsoft.com/office/officeart/2005/8/layout/vList3"/>
    <dgm:cxn modelId="{9F15A6FE-01BC-4BE1-AC69-509C739DCC28}" type="presOf" srcId="{F6058615-419B-4633-A014-3D92CAB689B4}" destId="{B11D6310-981A-4C0A-8CAE-2113D8DBEA84}" srcOrd="0" destOrd="0" presId="urn:microsoft.com/office/officeart/2005/8/layout/vList3"/>
    <dgm:cxn modelId="{4D54C5CF-4BBB-4580-80C9-A235D6A23049}" type="presOf" srcId="{FFFA5FF6-64E4-4B6F-AEB0-2349CAFB70FE}" destId="{4D45FB73-A1F0-4F53-B2ED-BB405D9410B6}" srcOrd="0" destOrd="0" presId="urn:microsoft.com/office/officeart/2005/8/layout/vList3"/>
    <dgm:cxn modelId="{CADF7725-DA33-4A1F-AF8C-54C150C50D72}" type="presOf" srcId="{E2F3FB35-B811-449F-877C-E9C985F2DCC6}" destId="{E4EA9161-C940-4F54-9C4D-B49F1617FE1C}" srcOrd="0" destOrd="0" presId="urn:microsoft.com/office/officeart/2005/8/layout/vList3"/>
    <dgm:cxn modelId="{F5DF3A31-10A3-4CEB-96C1-8D16262A0907}" srcId="{E2F3FB35-B811-449F-877C-E9C985F2DCC6}" destId="{F4BB1D61-738B-4FE8-88FE-FC7C161033DC}" srcOrd="3" destOrd="0" parTransId="{4923486F-E579-4192-ADE4-00FA1B427393}" sibTransId="{45A8915F-7E61-479B-B45A-8996037C6B65}"/>
    <dgm:cxn modelId="{D84D4A95-4310-4062-8DEF-85918330F2DF}" type="presParOf" srcId="{E4EA9161-C940-4F54-9C4D-B49F1617FE1C}" destId="{BD2BEF1A-082D-4EFC-A82C-53CA61279076}" srcOrd="0" destOrd="0" presId="urn:microsoft.com/office/officeart/2005/8/layout/vList3"/>
    <dgm:cxn modelId="{320AF6A0-B63F-42E0-AC95-37D7A101EC72}" type="presParOf" srcId="{BD2BEF1A-082D-4EFC-A82C-53CA61279076}" destId="{C0758C28-E08B-4CB3-B097-A19B29E051EA}" srcOrd="0" destOrd="0" presId="urn:microsoft.com/office/officeart/2005/8/layout/vList3"/>
    <dgm:cxn modelId="{07495F20-BB35-420F-8418-E3D98B271B4A}" type="presParOf" srcId="{BD2BEF1A-082D-4EFC-A82C-53CA61279076}" destId="{4D45FB73-A1F0-4F53-B2ED-BB405D9410B6}" srcOrd="1" destOrd="0" presId="urn:microsoft.com/office/officeart/2005/8/layout/vList3"/>
    <dgm:cxn modelId="{E7C7AFCB-202B-4881-86FF-57199F793EA2}" type="presParOf" srcId="{E4EA9161-C940-4F54-9C4D-B49F1617FE1C}" destId="{B515D8A9-624D-428A-840C-CB320D808FA2}" srcOrd="1" destOrd="0" presId="urn:microsoft.com/office/officeart/2005/8/layout/vList3"/>
    <dgm:cxn modelId="{DA2FBB2F-2734-4B52-BC47-B3F59C4B5072}" type="presParOf" srcId="{E4EA9161-C940-4F54-9C4D-B49F1617FE1C}" destId="{911BB1B1-DF07-4773-A47C-88A618E33A73}" srcOrd="2" destOrd="0" presId="urn:microsoft.com/office/officeart/2005/8/layout/vList3"/>
    <dgm:cxn modelId="{641971A1-3853-45FD-85A9-045E2CDFDC72}" type="presParOf" srcId="{911BB1B1-DF07-4773-A47C-88A618E33A73}" destId="{7E182D97-1813-4162-8808-5809D91FD0C0}" srcOrd="0" destOrd="0" presId="urn:microsoft.com/office/officeart/2005/8/layout/vList3"/>
    <dgm:cxn modelId="{9496FD67-8AD4-4902-B7FA-7B070142D411}" type="presParOf" srcId="{911BB1B1-DF07-4773-A47C-88A618E33A73}" destId="{B11D6310-981A-4C0A-8CAE-2113D8DBEA84}" srcOrd="1" destOrd="0" presId="urn:microsoft.com/office/officeart/2005/8/layout/vList3"/>
    <dgm:cxn modelId="{B61EEBF3-3051-4BE1-B7A6-AA68D4ABB33F}" type="presParOf" srcId="{E4EA9161-C940-4F54-9C4D-B49F1617FE1C}" destId="{61764415-0278-465C-BAE1-A15F6DC591B6}" srcOrd="3" destOrd="0" presId="urn:microsoft.com/office/officeart/2005/8/layout/vList3"/>
    <dgm:cxn modelId="{07CC6B23-73EF-419C-A7EB-DC8F972F27A2}" type="presParOf" srcId="{E4EA9161-C940-4F54-9C4D-B49F1617FE1C}" destId="{AB16F4FF-AF68-4B45-88DE-B45C09AE8057}" srcOrd="4" destOrd="0" presId="urn:microsoft.com/office/officeart/2005/8/layout/vList3"/>
    <dgm:cxn modelId="{FAEC72C7-9164-47D0-A45A-51566832E468}" type="presParOf" srcId="{AB16F4FF-AF68-4B45-88DE-B45C09AE8057}" destId="{7AB16F67-15C8-479F-ACC6-24127BBF9C78}" srcOrd="0" destOrd="0" presId="urn:microsoft.com/office/officeart/2005/8/layout/vList3"/>
    <dgm:cxn modelId="{54886C59-2547-42A2-9E66-6364CBF9E04A}" type="presParOf" srcId="{AB16F4FF-AF68-4B45-88DE-B45C09AE8057}" destId="{7BA0C712-99BB-44FE-A383-59E855EDBA09}" srcOrd="1" destOrd="0" presId="urn:microsoft.com/office/officeart/2005/8/layout/vList3"/>
    <dgm:cxn modelId="{954504DA-D89D-4EED-B392-9C9489857D2A}" type="presParOf" srcId="{E4EA9161-C940-4F54-9C4D-B49F1617FE1C}" destId="{D60FED0F-56FA-487A-B118-D57A70C42ADB}" srcOrd="5" destOrd="0" presId="urn:microsoft.com/office/officeart/2005/8/layout/vList3"/>
    <dgm:cxn modelId="{BABB9F96-48CD-49F8-8CB4-13AF523AA315}" type="presParOf" srcId="{E4EA9161-C940-4F54-9C4D-B49F1617FE1C}" destId="{0B869D7F-1F99-4BCC-B0B8-0F17F9038F48}" srcOrd="6" destOrd="0" presId="urn:microsoft.com/office/officeart/2005/8/layout/vList3"/>
    <dgm:cxn modelId="{A2D3D14A-B0DF-415D-99BF-B0C5399FD66C}" type="presParOf" srcId="{0B869D7F-1F99-4BCC-B0B8-0F17F9038F48}" destId="{FBCED92B-D50A-4A9A-A4B7-D136A605AABA}" srcOrd="0" destOrd="0" presId="urn:microsoft.com/office/officeart/2005/8/layout/vList3"/>
    <dgm:cxn modelId="{784F720F-41FF-4308-B80F-29F075FC9E21}" type="presParOf" srcId="{0B869D7F-1F99-4BCC-B0B8-0F17F9038F48}" destId="{02C79FA7-5216-42C1-9DB4-0592113C58F5}"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8333EE-A14C-450A-9278-10E975AF5CA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3BE2E4D0-EF83-4EFC-BD98-EC1F253A2E9D}">
      <dgm:prSet custT="1"/>
      <dgm:spPr/>
      <dgm:t>
        <a:bodyPr/>
        <a:lstStyle/>
        <a:p>
          <a:pPr rtl="0"/>
          <a:r>
            <a:rPr lang="en-US" sz="4000" smtClean="0"/>
            <a:t>Streaming Foundation Concept</a:t>
          </a:r>
          <a:endParaRPr lang="zh-CN" sz="4000"/>
        </a:p>
      </dgm:t>
    </dgm:pt>
    <dgm:pt modelId="{D4D313C7-405D-42AE-8144-673581435C87}" type="parTrans" cxnId="{D3B2EDF0-FE48-493B-AD3F-76CE9B9A4739}">
      <dgm:prSet/>
      <dgm:spPr/>
      <dgm:t>
        <a:bodyPr/>
        <a:lstStyle/>
        <a:p>
          <a:endParaRPr lang="zh-CN" altLang="en-US"/>
        </a:p>
      </dgm:t>
    </dgm:pt>
    <dgm:pt modelId="{3DF001C5-3543-4EBC-B6A0-301B6306A2FD}" type="sibTrans" cxnId="{D3B2EDF0-FE48-493B-AD3F-76CE9B9A4739}">
      <dgm:prSet/>
      <dgm:spPr/>
      <dgm:t>
        <a:bodyPr/>
        <a:lstStyle/>
        <a:p>
          <a:endParaRPr lang="zh-CN" altLang="en-US"/>
        </a:p>
      </dgm:t>
    </dgm:pt>
    <dgm:pt modelId="{CC21374B-060E-4B2E-98B5-B56F86056AEA}">
      <dgm:prSet custT="1"/>
      <dgm:spPr/>
      <dgm:t>
        <a:bodyPr/>
        <a:lstStyle/>
        <a:p>
          <a:pPr rtl="0"/>
          <a:r>
            <a:rPr lang="en-US" sz="4000" smtClean="0">
              <a:hlinkClick xmlns:r="http://schemas.openxmlformats.org/officeDocument/2006/relationships" r:id="rId1"/>
            </a:rPr>
            <a:t>Streaming 101</a:t>
          </a:r>
          <a:endParaRPr lang="zh-CN" sz="4000"/>
        </a:p>
      </dgm:t>
    </dgm:pt>
    <dgm:pt modelId="{31E18CF0-A2A9-42FB-A2B9-D0D11DB1EDBD}" type="parTrans" cxnId="{482F0437-647D-4EE5-858D-83C53B7453B5}">
      <dgm:prSet/>
      <dgm:spPr/>
      <dgm:t>
        <a:bodyPr/>
        <a:lstStyle/>
        <a:p>
          <a:endParaRPr lang="zh-CN" altLang="en-US"/>
        </a:p>
      </dgm:t>
    </dgm:pt>
    <dgm:pt modelId="{C067AD33-31F5-4515-B96D-6B387554B66F}" type="sibTrans" cxnId="{482F0437-647D-4EE5-858D-83C53B7453B5}">
      <dgm:prSet/>
      <dgm:spPr/>
      <dgm:t>
        <a:bodyPr/>
        <a:lstStyle/>
        <a:p>
          <a:endParaRPr lang="zh-CN" altLang="en-US"/>
        </a:p>
      </dgm:t>
    </dgm:pt>
    <dgm:pt modelId="{4813857B-97C1-42A8-AF87-4FA970A21B5D}">
      <dgm:prSet custT="1"/>
      <dgm:spPr/>
      <dgm:t>
        <a:bodyPr/>
        <a:lstStyle/>
        <a:p>
          <a:pPr rtl="0"/>
          <a:r>
            <a:rPr lang="en-US" sz="4000" smtClean="0">
              <a:hlinkClick xmlns:r="http://schemas.openxmlformats.org/officeDocument/2006/relationships" r:id="rId2"/>
            </a:rPr>
            <a:t>Streaming 102</a:t>
          </a:r>
          <a:endParaRPr lang="zh-CN" sz="4000"/>
        </a:p>
      </dgm:t>
    </dgm:pt>
    <dgm:pt modelId="{66BF6F6C-CA05-4868-91F1-62D93DD591B5}" type="parTrans" cxnId="{42C2E359-A7CC-49E6-8A4A-53483A108414}">
      <dgm:prSet/>
      <dgm:spPr/>
      <dgm:t>
        <a:bodyPr/>
        <a:lstStyle/>
        <a:p>
          <a:endParaRPr lang="zh-CN" altLang="en-US"/>
        </a:p>
      </dgm:t>
    </dgm:pt>
    <dgm:pt modelId="{4EA6A2CA-91B0-4153-B376-1CA582FEEF5D}" type="sibTrans" cxnId="{42C2E359-A7CC-49E6-8A4A-53483A108414}">
      <dgm:prSet/>
      <dgm:spPr/>
      <dgm:t>
        <a:bodyPr/>
        <a:lstStyle/>
        <a:p>
          <a:endParaRPr lang="zh-CN" altLang="en-US"/>
        </a:p>
      </dgm:t>
    </dgm:pt>
    <dgm:pt modelId="{2A58C290-6716-477D-91F4-B76ABA4C3BB6}">
      <dgm:prSet custT="1"/>
      <dgm:spPr/>
      <dgm:t>
        <a:bodyPr/>
        <a:lstStyle/>
        <a:p>
          <a:pPr rtl="0"/>
          <a:r>
            <a:rPr lang="en-US" sz="3200" b="0" i="0" smtClean="0"/>
            <a:t>A high-level tour of modern data-processing concepts</a:t>
          </a:r>
          <a:endParaRPr lang="zh-CN" sz="3200"/>
        </a:p>
      </dgm:t>
    </dgm:pt>
    <dgm:pt modelId="{B540FFF5-AE97-46C9-BED5-5A769E544194}" type="parTrans" cxnId="{E14FEA87-1DFE-4976-AD3B-2892F51ECAA1}">
      <dgm:prSet/>
      <dgm:spPr/>
      <dgm:t>
        <a:bodyPr/>
        <a:lstStyle/>
        <a:p>
          <a:endParaRPr lang="zh-CN" altLang="en-US"/>
        </a:p>
      </dgm:t>
    </dgm:pt>
    <dgm:pt modelId="{87263E71-B496-415E-A90D-BD9EF6586608}" type="sibTrans" cxnId="{E14FEA87-1DFE-4976-AD3B-2892F51ECAA1}">
      <dgm:prSet/>
      <dgm:spPr/>
      <dgm:t>
        <a:bodyPr/>
        <a:lstStyle/>
        <a:p>
          <a:endParaRPr lang="zh-CN" altLang="en-US"/>
        </a:p>
      </dgm:t>
    </dgm:pt>
    <dgm:pt modelId="{41E58E03-1CFD-4549-857D-1B195B959979}">
      <dgm:prSet custT="1"/>
      <dgm:spPr/>
      <dgm:t>
        <a:bodyPr/>
        <a:lstStyle/>
        <a:p>
          <a:pPr rtl="0"/>
          <a:r>
            <a:rPr lang="en-US" sz="3200" b="0" i="0" smtClean="0"/>
            <a:t>The what, where, when, and how of unbounded data processing</a:t>
          </a:r>
          <a:endParaRPr lang="zh-CN" sz="3200"/>
        </a:p>
      </dgm:t>
    </dgm:pt>
    <dgm:pt modelId="{72BE7360-FF48-4889-A442-D61C8E5B56C4}" type="parTrans" cxnId="{52C0D368-01CC-482C-9BA7-F7BACC8F80C4}">
      <dgm:prSet/>
      <dgm:spPr/>
      <dgm:t>
        <a:bodyPr/>
        <a:lstStyle/>
        <a:p>
          <a:endParaRPr lang="zh-CN" altLang="en-US"/>
        </a:p>
      </dgm:t>
    </dgm:pt>
    <dgm:pt modelId="{634C064B-8016-4B2C-9F75-3DDAA916A406}" type="sibTrans" cxnId="{52C0D368-01CC-482C-9BA7-F7BACC8F80C4}">
      <dgm:prSet/>
      <dgm:spPr/>
      <dgm:t>
        <a:bodyPr/>
        <a:lstStyle/>
        <a:p>
          <a:endParaRPr lang="zh-CN" altLang="en-US"/>
        </a:p>
      </dgm:t>
    </dgm:pt>
    <dgm:pt modelId="{7D59B3A6-DAC2-4228-AC39-8CE19F75FCA3}">
      <dgm:prSet custT="1"/>
      <dgm:spPr/>
      <dgm:t>
        <a:bodyPr/>
        <a:lstStyle/>
        <a:p>
          <a:pPr rtl="0"/>
          <a:endParaRPr lang="zh-CN" sz="4000"/>
        </a:p>
      </dgm:t>
    </dgm:pt>
    <dgm:pt modelId="{027AC22E-C33B-4E29-A9D1-2A71690C5E65}" type="parTrans" cxnId="{0267B8C4-837F-4554-AFAD-D6473DC77DD0}">
      <dgm:prSet/>
      <dgm:spPr/>
      <dgm:t>
        <a:bodyPr/>
        <a:lstStyle/>
        <a:p>
          <a:endParaRPr lang="zh-CN" altLang="en-US"/>
        </a:p>
      </dgm:t>
    </dgm:pt>
    <dgm:pt modelId="{B9CEC5CA-CF49-4480-BC2A-8902B91F2F5B}" type="sibTrans" cxnId="{0267B8C4-837F-4554-AFAD-D6473DC77DD0}">
      <dgm:prSet/>
      <dgm:spPr/>
      <dgm:t>
        <a:bodyPr/>
        <a:lstStyle/>
        <a:p>
          <a:endParaRPr lang="zh-CN" altLang="en-US"/>
        </a:p>
      </dgm:t>
    </dgm:pt>
    <dgm:pt modelId="{B2BD658A-3B9F-4DE2-B48F-39BD34DD0602}" type="pres">
      <dgm:prSet presAssocID="{868333EE-A14C-450A-9278-10E975AF5CA2}" presName="linear" presStyleCnt="0">
        <dgm:presLayoutVars>
          <dgm:animLvl val="lvl"/>
          <dgm:resizeHandles val="exact"/>
        </dgm:presLayoutVars>
      </dgm:prSet>
      <dgm:spPr/>
      <dgm:t>
        <a:bodyPr/>
        <a:lstStyle/>
        <a:p>
          <a:endParaRPr lang="zh-CN" altLang="en-US"/>
        </a:p>
      </dgm:t>
    </dgm:pt>
    <dgm:pt modelId="{C6C846A7-F32B-45B6-B0C8-5D32E3428018}" type="pres">
      <dgm:prSet presAssocID="{3BE2E4D0-EF83-4EFC-BD98-EC1F253A2E9D}" presName="parentText" presStyleLbl="node1" presStyleIdx="0" presStyleCnt="1">
        <dgm:presLayoutVars>
          <dgm:chMax val="0"/>
          <dgm:bulletEnabled val="1"/>
        </dgm:presLayoutVars>
      </dgm:prSet>
      <dgm:spPr/>
      <dgm:t>
        <a:bodyPr/>
        <a:lstStyle/>
        <a:p>
          <a:endParaRPr lang="zh-CN" altLang="en-US"/>
        </a:p>
      </dgm:t>
    </dgm:pt>
    <dgm:pt modelId="{CFA7AD74-A808-4F63-86D2-58CC2E26EB33}" type="pres">
      <dgm:prSet presAssocID="{3BE2E4D0-EF83-4EFC-BD98-EC1F253A2E9D}" presName="childText" presStyleLbl="revTx" presStyleIdx="0" presStyleCnt="1">
        <dgm:presLayoutVars>
          <dgm:bulletEnabled val="1"/>
        </dgm:presLayoutVars>
      </dgm:prSet>
      <dgm:spPr/>
      <dgm:t>
        <a:bodyPr/>
        <a:lstStyle/>
        <a:p>
          <a:endParaRPr lang="zh-CN" altLang="en-US"/>
        </a:p>
      </dgm:t>
    </dgm:pt>
  </dgm:ptLst>
  <dgm:cxnLst>
    <dgm:cxn modelId="{F1CF186B-961D-4C8C-B322-966DBF15FB1C}" type="presOf" srcId="{2A58C290-6716-477D-91F4-B76ABA4C3BB6}" destId="{CFA7AD74-A808-4F63-86D2-58CC2E26EB33}" srcOrd="0" destOrd="2" presId="urn:microsoft.com/office/officeart/2005/8/layout/vList2"/>
    <dgm:cxn modelId="{0267B8C4-837F-4554-AFAD-D6473DC77DD0}" srcId="{3BE2E4D0-EF83-4EFC-BD98-EC1F253A2E9D}" destId="{7D59B3A6-DAC2-4228-AC39-8CE19F75FCA3}" srcOrd="0" destOrd="0" parTransId="{027AC22E-C33B-4E29-A9D1-2A71690C5E65}" sibTransId="{B9CEC5CA-CF49-4480-BC2A-8902B91F2F5B}"/>
    <dgm:cxn modelId="{52C0D368-01CC-482C-9BA7-F7BACC8F80C4}" srcId="{4813857B-97C1-42A8-AF87-4FA970A21B5D}" destId="{41E58E03-1CFD-4549-857D-1B195B959979}" srcOrd="0" destOrd="0" parTransId="{72BE7360-FF48-4889-A442-D61C8E5B56C4}" sibTransId="{634C064B-8016-4B2C-9F75-3DDAA916A406}"/>
    <dgm:cxn modelId="{E404F03B-7B4F-4F5C-8F43-1210BBF375E5}" type="presOf" srcId="{868333EE-A14C-450A-9278-10E975AF5CA2}" destId="{B2BD658A-3B9F-4DE2-B48F-39BD34DD0602}" srcOrd="0" destOrd="0" presId="urn:microsoft.com/office/officeart/2005/8/layout/vList2"/>
    <dgm:cxn modelId="{AD5FE25A-7E8E-4EF9-9262-5E5ACC35AD96}" type="presOf" srcId="{CC21374B-060E-4B2E-98B5-B56F86056AEA}" destId="{CFA7AD74-A808-4F63-86D2-58CC2E26EB33}" srcOrd="0" destOrd="1" presId="urn:microsoft.com/office/officeart/2005/8/layout/vList2"/>
    <dgm:cxn modelId="{D3B2EDF0-FE48-493B-AD3F-76CE9B9A4739}" srcId="{868333EE-A14C-450A-9278-10E975AF5CA2}" destId="{3BE2E4D0-EF83-4EFC-BD98-EC1F253A2E9D}" srcOrd="0" destOrd="0" parTransId="{D4D313C7-405D-42AE-8144-673581435C87}" sibTransId="{3DF001C5-3543-4EBC-B6A0-301B6306A2FD}"/>
    <dgm:cxn modelId="{482F0437-647D-4EE5-858D-83C53B7453B5}" srcId="{3BE2E4D0-EF83-4EFC-BD98-EC1F253A2E9D}" destId="{CC21374B-060E-4B2E-98B5-B56F86056AEA}" srcOrd="1" destOrd="0" parTransId="{31E18CF0-A2A9-42FB-A2B9-D0D11DB1EDBD}" sibTransId="{C067AD33-31F5-4515-B96D-6B387554B66F}"/>
    <dgm:cxn modelId="{5D0D3C0B-4A05-48BF-BF9C-AACF06524F65}" type="presOf" srcId="{3BE2E4D0-EF83-4EFC-BD98-EC1F253A2E9D}" destId="{C6C846A7-F32B-45B6-B0C8-5D32E3428018}" srcOrd="0" destOrd="0" presId="urn:microsoft.com/office/officeart/2005/8/layout/vList2"/>
    <dgm:cxn modelId="{D6D691D9-D1EB-4FA8-BBE7-F3759C60E70B}" type="presOf" srcId="{4813857B-97C1-42A8-AF87-4FA970A21B5D}" destId="{CFA7AD74-A808-4F63-86D2-58CC2E26EB33}" srcOrd="0" destOrd="3" presId="urn:microsoft.com/office/officeart/2005/8/layout/vList2"/>
    <dgm:cxn modelId="{E14FEA87-1DFE-4976-AD3B-2892F51ECAA1}" srcId="{CC21374B-060E-4B2E-98B5-B56F86056AEA}" destId="{2A58C290-6716-477D-91F4-B76ABA4C3BB6}" srcOrd="0" destOrd="0" parTransId="{B540FFF5-AE97-46C9-BED5-5A769E544194}" sibTransId="{87263E71-B496-415E-A90D-BD9EF6586608}"/>
    <dgm:cxn modelId="{42C2E359-A7CC-49E6-8A4A-53483A108414}" srcId="{3BE2E4D0-EF83-4EFC-BD98-EC1F253A2E9D}" destId="{4813857B-97C1-42A8-AF87-4FA970A21B5D}" srcOrd="2" destOrd="0" parTransId="{66BF6F6C-CA05-4868-91F1-62D93DD591B5}" sibTransId="{4EA6A2CA-91B0-4153-B376-1CA582FEEF5D}"/>
    <dgm:cxn modelId="{EC568721-ACE0-4991-A53B-821BA69D0C3A}" type="presOf" srcId="{7D59B3A6-DAC2-4228-AC39-8CE19F75FCA3}" destId="{CFA7AD74-A808-4F63-86D2-58CC2E26EB33}" srcOrd="0" destOrd="0" presId="urn:microsoft.com/office/officeart/2005/8/layout/vList2"/>
    <dgm:cxn modelId="{593FF1FB-3250-4C54-A2CA-1A4815288A94}" type="presOf" srcId="{41E58E03-1CFD-4549-857D-1B195B959979}" destId="{CFA7AD74-A808-4F63-86D2-58CC2E26EB33}" srcOrd="0" destOrd="4" presId="urn:microsoft.com/office/officeart/2005/8/layout/vList2"/>
    <dgm:cxn modelId="{476DEE6A-E81C-4974-BF4A-92D669471015}" type="presParOf" srcId="{B2BD658A-3B9F-4DE2-B48F-39BD34DD0602}" destId="{C6C846A7-F32B-45B6-B0C8-5D32E3428018}" srcOrd="0" destOrd="0" presId="urn:microsoft.com/office/officeart/2005/8/layout/vList2"/>
    <dgm:cxn modelId="{CF42B95F-2D81-4AE6-8D01-89406E4167A1}" type="presParOf" srcId="{B2BD658A-3B9F-4DE2-B48F-39BD34DD0602}" destId="{CFA7AD74-A808-4F63-86D2-58CC2E26EB33}"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2C87A9-338E-4D5D-BA65-6985D3DC064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9F0EAC90-026D-483F-BB1B-BE704758D562}">
      <dgm:prSet/>
      <dgm:spPr/>
      <dgm:t>
        <a:bodyPr/>
        <a:lstStyle/>
        <a:p>
          <a:pPr rtl="0"/>
          <a:r>
            <a:rPr lang="en-US" b="1" smtClean="0"/>
            <a:t>Background</a:t>
          </a:r>
          <a:endParaRPr lang="zh-CN"/>
        </a:p>
      </dgm:t>
    </dgm:pt>
    <dgm:pt modelId="{6101739B-9741-46EC-889F-980D3E6B82CB}" type="parTrans" cxnId="{047DB899-C688-4C85-B07D-17806965523D}">
      <dgm:prSet/>
      <dgm:spPr/>
      <dgm:t>
        <a:bodyPr/>
        <a:lstStyle/>
        <a:p>
          <a:endParaRPr lang="zh-CN" altLang="en-US"/>
        </a:p>
      </dgm:t>
    </dgm:pt>
    <dgm:pt modelId="{A61104B8-6A91-4133-90B0-10136C803D46}" type="sibTrans" cxnId="{047DB899-C688-4C85-B07D-17806965523D}">
      <dgm:prSet/>
      <dgm:spPr/>
      <dgm:t>
        <a:bodyPr/>
        <a:lstStyle/>
        <a:p>
          <a:endParaRPr lang="zh-CN" altLang="en-US"/>
        </a:p>
      </dgm:t>
    </dgm:pt>
    <dgm:pt modelId="{46B77657-5B43-4C6E-87F6-7A37F04BC4CA}">
      <dgm:prSet/>
      <dgm:spPr/>
      <dgm:t>
        <a:bodyPr/>
        <a:lstStyle/>
        <a:p>
          <a:pPr rtl="0"/>
          <a:r>
            <a:rPr lang="en-US" b="1" smtClean="0"/>
            <a:t>What is streaming?</a:t>
          </a:r>
          <a:endParaRPr lang="zh-CN"/>
        </a:p>
      </dgm:t>
    </dgm:pt>
    <dgm:pt modelId="{903CC9B6-DDFE-48E7-9C89-C23B5A5CC96A}" type="parTrans" cxnId="{0CFB196C-12C9-4046-A2BE-2309D454CC69}">
      <dgm:prSet/>
      <dgm:spPr/>
      <dgm:t>
        <a:bodyPr/>
        <a:lstStyle/>
        <a:p>
          <a:endParaRPr lang="zh-CN" altLang="en-US"/>
        </a:p>
      </dgm:t>
    </dgm:pt>
    <dgm:pt modelId="{6A616409-BD99-44AB-891B-5C78AD58D5E4}" type="sibTrans" cxnId="{0CFB196C-12C9-4046-A2BE-2309D454CC69}">
      <dgm:prSet/>
      <dgm:spPr/>
      <dgm:t>
        <a:bodyPr/>
        <a:lstStyle/>
        <a:p>
          <a:endParaRPr lang="zh-CN" altLang="en-US"/>
        </a:p>
      </dgm:t>
    </dgm:pt>
    <dgm:pt modelId="{44BC18D7-1B2C-4C4F-82F0-195E6355B4EE}">
      <dgm:prSet/>
      <dgm:spPr/>
      <dgm:t>
        <a:bodyPr/>
        <a:lstStyle/>
        <a:p>
          <a:pPr rtl="0"/>
          <a:r>
            <a:rPr lang="en-US" b="1" smtClean="0"/>
            <a:t>Batch to streaming evolution</a:t>
          </a:r>
          <a:endParaRPr lang="zh-CN"/>
        </a:p>
      </dgm:t>
    </dgm:pt>
    <dgm:pt modelId="{7492BB41-18CC-4F8C-8564-D6AF18121E52}" type="parTrans" cxnId="{A205C9CE-A914-42DE-9F30-711B8DB34662}">
      <dgm:prSet/>
      <dgm:spPr/>
      <dgm:t>
        <a:bodyPr/>
        <a:lstStyle/>
        <a:p>
          <a:endParaRPr lang="zh-CN" altLang="en-US"/>
        </a:p>
      </dgm:t>
    </dgm:pt>
    <dgm:pt modelId="{5F302933-2517-4C4E-9CF6-C67CD9CB1A7C}" type="sibTrans" cxnId="{A205C9CE-A914-42DE-9F30-711B8DB34662}">
      <dgm:prSet/>
      <dgm:spPr/>
      <dgm:t>
        <a:bodyPr/>
        <a:lstStyle/>
        <a:p>
          <a:endParaRPr lang="zh-CN" altLang="en-US"/>
        </a:p>
      </dgm:t>
    </dgm:pt>
    <dgm:pt modelId="{F6759082-91EC-46A0-8FDD-37DD4476137D}">
      <dgm:prSet/>
      <dgm:spPr/>
      <dgm:t>
        <a:bodyPr/>
        <a:lstStyle/>
        <a:p>
          <a:pPr rtl="0"/>
          <a:r>
            <a:rPr lang="en-US" b="1" smtClean="0"/>
            <a:t>Event time vs. processing time</a:t>
          </a:r>
          <a:endParaRPr lang="zh-CN"/>
        </a:p>
      </dgm:t>
    </dgm:pt>
    <dgm:pt modelId="{5B6676E6-A7CC-4D97-8586-3341D0681B34}" type="parTrans" cxnId="{3DCDCD78-A1F7-4D18-A57A-1A1F8A2D9F86}">
      <dgm:prSet/>
      <dgm:spPr/>
      <dgm:t>
        <a:bodyPr/>
        <a:lstStyle/>
        <a:p>
          <a:endParaRPr lang="zh-CN" altLang="en-US"/>
        </a:p>
      </dgm:t>
    </dgm:pt>
    <dgm:pt modelId="{5C76F7DA-E152-461C-AE92-06E144793DC7}" type="sibTrans" cxnId="{3DCDCD78-A1F7-4D18-A57A-1A1F8A2D9F86}">
      <dgm:prSet/>
      <dgm:spPr/>
      <dgm:t>
        <a:bodyPr/>
        <a:lstStyle/>
        <a:p>
          <a:endParaRPr lang="zh-CN" altLang="en-US"/>
        </a:p>
      </dgm:t>
    </dgm:pt>
    <dgm:pt modelId="{0948F6BE-F4E6-4D48-A694-459B489C6AB9}">
      <dgm:prSet/>
      <dgm:spPr/>
      <dgm:t>
        <a:bodyPr/>
        <a:lstStyle/>
        <a:p>
          <a:pPr rtl="0"/>
          <a:r>
            <a:rPr lang="en-US" b="1" smtClean="0"/>
            <a:t>Data processing patterns</a:t>
          </a:r>
          <a:endParaRPr lang="zh-CN"/>
        </a:p>
      </dgm:t>
    </dgm:pt>
    <dgm:pt modelId="{71F513EB-D7B8-42B7-B2B0-C99B3D154A74}" type="parTrans" cxnId="{09C5B6A8-6B3F-49E6-B2B2-11785B3030DF}">
      <dgm:prSet/>
      <dgm:spPr/>
      <dgm:t>
        <a:bodyPr/>
        <a:lstStyle/>
        <a:p>
          <a:endParaRPr lang="zh-CN" altLang="en-US"/>
        </a:p>
      </dgm:t>
    </dgm:pt>
    <dgm:pt modelId="{D043AD67-8F36-4C0A-82D2-65CD49EEB903}" type="sibTrans" cxnId="{09C5B6A8-6B3F-49E6-B2B2-11785B3030DF}">
      <dgm:prSet/>
      <dgm:spPr/>
      <dgm:t>
        <a:bodyPr/>
        <a:lstStyle/>
        <a:p>
          <a:endParaRPr lang="zh-CN" altLang="en-US"/>
        </a:p>
      </dgm:t>
    </dgm:pt>
    <dgm:pt modelId="{DB0E7ADE-CAF6-4EA2-ADDA-CF162DBAC6B3}">
      <dgm:prSet/>
      <dgm:spPr/>
      <dgm:t>
        <a:bodyPr/>
        <a:lstStyle/>
        <a:p>
          <a:pPr rtl="0"/>
          <a:r>
            <a:rPr lang="en-US" b="1" smtClean="0"/>
            <a:t>Unbounded data — batch</a:t>
          </a:r>
          <a:endParaRPr lang="zh-CN"/>
        </a:p>
      </dgm:t>
    </dgm:pt>
    <dgm:pt modelId="{69F0BC56-140C-48E2-84CB-0756BB582D66}" type="parTrans" cxnId="{4392744A-4D61-44D8-8CF1-140F5590AC86}">
      <dgm:prSet/>
      <dgm:spPr/>
      <dgm:t>
        <a:bodyPr/>
        <a:lstStyle/>
        <a:p>
          <a:endParaRPr lang="zh-CN" altLang="en-US"/>
        </a:p>
      </dgm:t>
    </dgm:pt>
    <dgm:pt modelId="{E06E4F9D-6636-41F1-B429-2C9C751F4382}" type="sibTrans" cxnId="{4392744A-4D61-44D8-8CF1-140F5590AC86}">
      <dgm:prSet/>
      <dgm:spPr/>
      <dgm:t>
        <a:bodyPr/>
        <a:lstStyle/>
        <a:p>
          <a:endParaRPr lang="zh-CN" altLang="en-US"/>
        </a:p>
      </dgm:t>
    </dgm:pt>
    <dgm:pt modelId="{1FC2A8C4-07B5-4A05-9EE8-2B82EABC4B7F}">
      <dgm:prSet/>
      <dgm:spPr/>
      <dgm:t>
        <a:bodyPr/>
        <a:lstStyle/>
        <a:p>
          <a:pPr rtl="0"/>
          <a:r>
            <a:rPr lang="en-US" b="1" smtClean="0"/>
            <a:t>Unbounded data — streaming</a:t>
          </a:r>
          <a:endParaRPr lang="zh-CN"/>
        </a:p>
      </dgm:t>
    </dgm:pt>
    <dgm:pt modelId="{5C618F92-01A8-468A-BFDF-F11961E99D25}" type="parTrans" cxnId="{24CA3643-9682-4CE7-A7B4-1B8770F3A131}">
      <dgm:prSet/>
      <dgm:spPr/>
      <dgm:t>
        <a:bodyPr/>
        <a:lstStyle/>
        <a:p>
          <a:endParaRPr lang="zh-CN" altLang="en-US"/>
        </a:p>
      </dgm:t>
    </dgm:pt>
    <dgm:pt modelId="{2429EFAA-7BB9-41C1-9C94-6D93259ED70B}" type="sibTrans" cxnId="{24CA3643-9682-4CE7-A7B4-1B8770F3A131}">
      <dgm:prSet/>
      <dgm:spPr/>
      <dgm:t>
        <a:bodyPr/>
        <a:lstStyle/>
        <a:p>
          <a:endParaRPr lang="zh-CN" altLang="en-US"/>
        </a:p>
      </dgm:t>
    </dgm:pt>
    <dgm:pt modelId="{29D43C59-E544-4E42-A168-4F50BC9A0F2F}">
      <dgm:prSet/>
      <dgm:spPr/>
      <dgm:t>
        <a:bodyPr/>
        <a:lstStyle/>
        <a:p>
          <a:pPr rtl="0"/>
          <a:r>
            <a:rPr lang="en-US" b="1" smtClean="0"/>
            <a:t>Windowing</a:t>
          </a:r>
          <a:endParaRPr lang="zh-CN"/>
        </a:p>
      </dgm:t>
    </dgm:pt>
    <dgm:pt modelId="{DAFDFC8C-9AF3-41B4-BDAE-F160BA6E7109}" type="parTrans" cxnId="{BBE84AC8-1075-4808-9829-2FC8CA8AE246}">
      <dgm:prSet/>
      <dgm:spPr/>
      <dgm:t>
        <a:bodyPr/>
        <a:lstStyle/>
        <a:p>
          <a:endParaRPr lang="zh-CN" altLang="en-US"/>
        </a:p>
      </dgm:t>
    </dgm:pt>
    <dgm:pt modelId="{43F8B003-2C63-481F-B591-4BD6C74A51D8}" type="sibTrans" cxnId="{BBE84AC8-1075-4808-9829-2FC8CA8AE246}">
      <dgm:prSet/>
      <dgm:spPr/>
      <dgm:t>
        <a:bodyPr/>
        <a:lstStyle/>
        <a:p>
          <a:endParaRPr lang="zh-CN" altLang="en-US"/>
        </a:p>
      </dgm:t>
    </dgm:pt>
    <dgm:pt modelId="{7D19FB17-C3D5-4D77-9BFF-49C4043DA7D2}" type="pres">
      <dgm:prSet presAssocID="{8A2C87A9-338E-4D5D-BA65-6985D3DC0648}" presName="linear" presStyleCnt="0">
        <dgm:presLayoutVars>
          <dgm:animLvl val="lvl"/>
          <dgm:resizeHandles val="exact"/>
        </dgm:presLayoutVars>
      </dgm:prSet>
      <dgm:spPr/>
      <dgm:t>
        <a:bodyPr/>
        <a:lstStyle/>
        <a:p>
          <a:endParaRPr lang="zh-CN" altLang="en-US"/>
        </a:p>
      </dgm:t>
    </dgm:pt>
    <dgm:pt modelId="{5099A462-5972-4655-A431-D59BCD2085A5}" type="pres">
      <dgm:prSet presAssocID="{9F0EAC90-026D-483F-BB1B-BE704758D562}" presName="parentText" presStyleLbl="node1" presStyleIdx="0" presStyleCnt="2">
        <dgm:presLayoutVars>
          <dgm:chMax val="0"/>
          <dgm:bulletEnabled val="1"/>
        </dgm:presLayoutVars>
      </dgm:prSet>
      <dgm:spPr/>
      <dgm:t>
        <a:bodyPr/>
        <a:lstStyle/>
        <a:p>
          <a:endParaRPr lang="zh-CN" altLang="en-US"/>
        </a:p>
      </dgm:t>
    </dgm:pt>
    <dgm:pt modelId="{9F744923-A49E-4C48-8847-095527621424}" type="pres">
      <dgm:prSet presAssocID="{9F0EAC90-026D-483F-BB1B-BE704758D562}" presName="childText" presStyleLbl="revTx" presStyleIdx="0" presStyleCnt="2">
        <dgm:presLayoutVars>
          <dgm:bulletEnabled val="1"/>
        </dgm:presLayoutVars>
      </dgm:prSet>
      <dgm:spPr/>
      <dgm:t>
        <a:bodyPr/>
        <a:lstStyle/>
        <a:p>
          <a:endParaRPr lang="zh-CN" altLang="en-US"/>
        </a:p>
      </dgm:t>
    </dgm:pt>
    <dgm:pt modelId="{F0437F1D-9946-4B6D-98B1-7D421CE6B0DB}" type="pres">
      <dgm:prSet presAssocID="{0948F6BE-F4E6-4D48-A694-459B489C6AB9}" presName="parentText" presStyleLbl="node1" presStyleIdx="1" presStyleCnt="2">
        <dgm:presLayoutVars>
          <dgm:chMax val="0"/>
          <dgm:bulletEnabled val="1"/>
        </dgm:presLayoutVars>
      </dgm:prSet>
      <dgm:spPr/>
      <dgm:t>
        <a:bodyPr/>
        <a:lstStyle/>
        <a:p>
          <a:endParaRPr lang="zh-CN" altLang="en-US"/>
        </a:p>
      </dgm:t>
    </dgm:pt>
    <dgm:pt modelId="{6F01E6D8-36AD-4857-AE7F-5C499CB269D2}" type="pres">
      <dgm:prSet presAssocID="{0948F6BE-F4E6-4D48-A694-459B489C6AB9}" presName="childText" presStyleLbl="revTx" presStyleIdx="1" presStyleCnt="2">
        <dgm:presLayoutVars>
          <dgm:bulletEnabled val="1"/>
        </dgm:presLayoutVars>
      </dgm:prSet>
      <dgm:spPr/>
      <dgm:t>
        <a:bodyPr/>
        <a:lstStyle/>
        <a:p>
          <a:endParaRPr lang="zh-CN" altLang="en-US"/>
        </a:p>
      </dgm:t>
    </dgm:pt>
  </dgm:ptLst>
  <dgm:cxnLst>
    <dgm:cxn modelId="{DFBBAD37-38D9-4199-B238-EDB38469F741}" type="presOf" srcId="{8A2C87A9-338E-4D5D-BA65-6985D3DC0648}" destId="{7D19FB17-C3D5-4D77-9BFF-49C4043DA7D2}" srcOrd="0" destOrd="0" presId="urn:microsoft.com/office/officeart/2005/8/layout/vList2"/>
    <dgm:cxn modelId="{E4B80FC5-ABB0-41B7-9BCF-4C3CA6D034EF}" type="presOf" srcId="{46B77657-5B43-4C6E-87F6-7A37F04BC4CA}" destId="{9F744923-A49E-4C48-8847-095527621424}" srcOrd="0" destOrd="0" presId="urn:microsoft.com/office/officeart/2005/8/layout/vList2"/>
    <dgm:cxn modelId="{047DB899-C688-4C85-B07D-17806965523D}" srcId="{8A2C87A9-338E-4D5D-BA65-6985D3DC0648}" destId="{9F0EAC90-026D-483F-BB1B-BE704758D562}" srcOrd="0" destOrd="0" parTransId="{6101739B-9741-46EC-889F-980D3E6B82CB}" sibTransId="{A61104B8-6A91-4133-90B0-10136C803D46}"/>
    <dgm:cxn modelId="{0CFB196C-12C9-4046-A2BE-2309D454CC69}" srcId="{9F0EAC90-026D-483F-BB1B-BE704758D562}" destId="{46B77657-5B43-4C6E-87F6-7A37F04BC4CA}" srcOrd="0" destOrd="0" parTransId="{903CC9B6-DDFE-48E7-9C89-C23B5A5CC96A}" sibTransId="{6A616409-BD99-44AB-891B-5C78AD58D5E4}"/>
    <dgm:cxn modelId="{0F869E82-61EB-4E58-B0AC-106197142549}" type="presOf" srcId="{0948F6BE-F4E6-4D48-A694-459B489C6AB9}" destId="{F0437F1D-9946-4B6D-98B1-7D421CE6B0DB}" srcOrd="0" destOrd="0" presId="urn:microsoft.com/office/officeart/2005/8/layout/vList2"/>
    <dgm:cxn modelId="{BBE84AC8-1075-4808-9829-2FC8CA8AE246}" srcId="{0948F6BE-F4E6-4D48-A694-459B489C6AB9}" destId="{29D43C59-E544-4E42-A168-4F50BC9A0F2F}" srcOrd="2" destOrd="0" parTransId="{DAFDFC8C-9AF3-41B4-BDAE-F160BA6E7109}" sibTransId="{43F8B003-2C63-481F-B591-4BD6C74A51D8}"/>
    <dgm:cxn modelId="{EB1F6827-EB69-4DAF-8392-AA4FD3457B64}" type="presOf" srcId="{44BC18D7-1B2C-4C4F-82F0-195E6355B4EE}" destId="{9F744923-A49E-4C48-8847-095527621424}" srcOrd="0" destOrd="1" presId="urn:microsoft.com/office/officeart/2005/8/layout/vList2"/>
    <dgm:cxn modelId="{EA82F2BD-C0F3-442E-9113-ED19E747A694}" type="presOf" srcId="{9F0EAC90-026D-483F-BB1B-BE704758D562}" destId="{5099A462-5972-4655-A431-D59BCD2085A5}" srcOrd="0" destOrd="0" presId="urn:microsoft.com/office/officeart/2005/8/layout/vList2"/>
    <dgm:cxn modelId="{FEA8D51D-9045-4E28-B9BC-5CD6BCEA140B}" type="presOf" srcId="{F6759082-91EC-46A0-8FDD-37DD4476137D}" destId="{9F744923-A49E-4C48-8847-095527621424}" srcOrd="0" destOrd="2" presId="urn:microsoft.com/office/officeart/2005/8/layout/vList2"/>
    <dgm:cxn modelId="{76C63546-C953-4EBD-B975-F0C1B21778F4}" type="presOf" srcId="{DB0E7ADE-CAF6-4EA2-ADDA-CF162DBAC6B3}" destId="{6F01E6D8-36AD-4857-AE7F-5C499CB269D2}" srcOrd="0" destOrd="0" presId="urn:microsoft.com/office/officeart/2005/8/layout/vList2"/>
    <dgm:cxn modelId="{09C5B6A8-6B3F-49E6-B2B2-11785B3030DF}" srcId="{8A2C87A9-338E-4D5D-BA65-6985D3DC0648}" destId="{0948F6BE-F4E6-4D48-A694-459B489C6AB9}" srcOrd="1" destOrd="0" parTransId="{71F513EB-D7B8-42B7-B2B0-C99B3D154A74}" sibTransId="{D043AD67-8F36-4C0A-82D2-65CD49EEB903}"/>
    <dgm:cxn modelId="{A205C9CE-A914-42DE-9F30-711B8DB34662}" srcId="{9F0EAC90-026D-483F-BB1B-BE704758D562}" destId="{44BC18D7-1B2C-4C4F-82F0-195E6355B4EE}" srcOrd="1" destOrd="0" parTransId="{7492BB41-18CC-4F8C-8564-D6AF18121E52}" sibTransId="{5F302933-2517-4C4E-9CF6-C67CD9CB1A7C}"/>
    <dgm:cxn modelId="{3DCDCD78-A1F7-4D18-A57A-1A1F8A2D9F86}" srcId="{9F0EAC90-026D-483F-BB1B-BE704758D562}" destId="{F6759082-91EC-46A0-8FDD-37DD4476137D}" srcOrd="2" destOrd="0" parTransId="{5B6676E6-A7CC-4D97-8586-3341D0681B34}" sibTransId="{5C76F7DA-E152-461C-AE92-06E144793DC7}"/>
    <dgm:cxn modelId="{4392744A-4D61-44D8-8CF1-140F5590AC86}" srcId="{0948F6BE-F4E6-4D48-A694-459B489C6AB9}" destId="{DB0E7ADE-CAF6-4EA2-ADDA-CF162DBAC6B3}" srcOrd="0" destOrd="0" parTransId="{69F0BC56-140C-48E2-84CB-0756BB582D66}" sibTransId="{E06E4F9D-6636-41F1-B429-2C9C751F4382}"/>
    <dgm:cxn modelId="{61D78D31-65B2-45C1-A025-6CEBC418C780}" type="presOf" srcId="{29D43C59-E544-4E42-A168-4F50BC9A0F2F}" destId="{6F01E6D8-36AD-4857-AE7F-5C499CB269D2}" srcOrd="0" destOrd="2" presId="urn:microsoft.com/office/officeart/2005/8/layout/vList2"/>
    <dgm:cxn modelId="{5C59052B-34B3-4883-9C6F-9D78C08DD861}" type="presOf" srcId="{1FC2A8C4-07B5-4A05-9EE8-2B82EABC4B7F}" destId="{6F01E6D8-36AD-4857-AE7F-5C499CB269D2}" srcOrd="0" destOrd="1" presId="urn:microsoft.com/office/officeart/2005/8/layout/vList2"/>
    <dgm:cxn modelId="{24CA3643-9682-4CE7-A7B4-1B8770F3A131}" srcId="{0948F6BE-F4E6-4D48-A694-459B489C6AB9}" destId="{1FC2A8C4-07B5-4A05-9EE8-2B82EABC4B7F}" srcOrd="1" destOrd="0" parTransId="{5C618F92-01A8-468A-BFDF-F11961E99D25}" sibTransId="{2429EFAA-7BB9-41C1-9C94-6D93259ED70B}"/>
    <dgm:cxn modelId="{308A4D6D-4CEC-44D0-B9F3-D3ECFE8F2A66}" type="presParOf" srcId="{7D19FB17-C3D5-4D77-9BFF-49C4043DA7D2}" destId="{5099A462-5972-4655-A431-D59BCD2085A5}" srcOrd="0" destOrd="0" presId="urn:microsoft.com/office/officeart/2005/8/layout/vList2"/>
    <dgm:cxn modelId="{EE86E77F-BF7F-47EB-B863-8702CBCFBAF0}" type="presParOf" srcId="{7D19FB17-C3D5-4D77-9BFF-49C4043DA7D2}" destId="{9F744923-A49E-4C48-8847-095527621424}" srcOrd="1" destOrd="0" presId="urn:microsoft.com/office/officeart/2005/8/layout/vList2"/>
    <dgm:cxn modelId="{068971E9-0D7B-4EF8-8E6D-B0A6177F6F96}" type="presParOf" srcId="{7D19FB17-C3D5-4D77-9BFF-49C4043DA7D2}" destId="{F0437F1D-9946-4B6D-98B1-7D421CE6B0DB}" srcOrd="2" destOrd="0" presId="urn:microsoft.com/office/officeart/2005/8/layout/vList2"/>
    <dgm:cxn modelId="{945EADCF-678F-4EA8-A55B-24E5285DAD30}" type="presParOf" srcId="{7D19FB17-C3D5-4D77-9BFF-49C4043DA7D2}" destId="{6F01E6D8-36AD-4857-AE7F-5C499CB269D2}"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1C3901D-FB70-4A1C-999B-388C305560A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A2F76FA6-7E23-4FAC-98A4-E61DBFD36684}">
      <dgm:prSet/>
      <dgm:spPr/>
      <dgm:t>
        <a:bodyPr/>
        <a:lstStyle/>
        <a:p>
          <a:pPr rtl="0"/>
          <a:r>
            <a:rPr lang="en-US" b="1" smtClean="0">
              <a:solidFill>
                <a:srgbClr val="FFC000"/>
              </a:solidFill>
            </a:rPr>
            <a:t>Background</a:t>
          </a:r>
          <a:endParaRPr lang="zh-CN">
            <a:solidFill>
              <a:srgbClr val="FFC000"/>
            </a:solidFill>
          </a:endParaRPr>
        </a:p>
      </dgm:t>
    </dgm:pt>
    <dgm:pt modelId="{7102FC2D-01C0-4696-B7BB-1884CDE61F40}" type="parTrans" cxnId="{6854B7ED-2441-4A52-AB52-FC1D21582AC8}">
      <dgm:prSet/>
      <dgm:spPr/>
      <dgm:t>
        <a:bodyPr/>
        <a:lstStyle/>
        <a:p>
          <a:endParaRPr lang="zh-CN" altLang="en-US"/>
        </a:p>
      </dgm:t>
    </dgm:pt>
    <dgm:pt modelId="{FF6408AD-B478-489F-AD16-3210B1A39BE7}" type="sibTrans" cxnId="{6854B7ED-2441-4A52-AB52-FC1D21582AC8}">
      <dgm:prSet/>
      <dgm:spPr/>
      <dgm:t>
        <a:bodyPr/>
        <a:lstStyle/>
        <a:p>
          <a:endParaRPr lang="zh-CN" altLang="en-US"/>
        </a:p>
      </dgm:t>
    </dgm:pt>
    <dgm:pt modelId="{26B6CA9C-2B86-4BE9-9533-C79B2CBFD5F9}">
      <dgm:prSet/>
      <dgm:spPr/>
      <dgm:t>
        <a:bodyPr/>
        <a:lstStyle/>
        <a:p>
          <a:pPr rtl="0"/>
          <a:r>
            <a:rPr lang="en-US" b="1" smtClean="0">
              <a:solidFill>
                <a:srgbClr val="FFC000"/>
              </a:solidFill>
            </a:rPr>
            <a:t>What is streaming?</a:t>
          </a:r>
          <a:endParaRPr lang="zh-CN">
            <a:solidFill>
              <a:srgbClr val="FFC000"/>
            </a:solidFill>
          </a:endParaRPr>
        </a:p>
      </dgm:t>
    </dgm:pt>
    <dgm:pt modelId="{A7657110-8462-4D20-950F-8DD954481556}" type="parTrans" cxnId="{D18DF067-A417-41D7-A26C-A2C70DBF7032}">
      <dgm:prSet/>
      <dgm:spPr/>
      <dgm:t>
        <a:bodyPr/>
        <a:lstStyle/>
        <a:p>
          <a:endParaRPr lang="zh-CN" altLang="en-US"/>
        </a:p>
      </dgm:t>
    </dgm:pt>
    <dgm:pt modelId="{76EC14AD-8B58-4917-8AC7-BD09C03489B4}" type="sibTrans" cxnId="{D18DF067-A417-41D7-A26C-A2C70DBF7032}">
      <dgm:prSet/>
      <dgm:spPr/>
      <dgm:t>
        <a:bodyPr/>
        <a:lstStyle/>
        <a:p>
          <a:endParaRPr lang="zh-CN" altLang="en-US"/>
        </a:p>
      </dgm:t>
    </dgm:pt>
    <dgm:pt modelId="{25CF6EE5-EB2D-470A-9D64-8264D55445B9}">
      <dgm:prSet/>
      <dgm:spPr/>
      <dgm:t>
        <a:bodyPr/>
        <a:lstStyle/>
        <a:p>
          <a:pPr rtl="0"/>
          <a:r>
            <a:rPr lang="en-US" b="1" smtClean="0">
              <a:solidFill>
                <a:srgbClr val="FFC000"/>
              </a:solidFill>
            </a:rPr>
            <a:t>Batch to streaming evolution</a:t>
          </a:r>
          <a:endParaRPr lang="zh-CN">
            <a:solidFill>
              <a:srgbClr val="FFC000"/>
            </a:solidFill>
          </a:endParaRPr>
        </a:p>
      </dgm:t>
    </dgm:pt>
    <dgm:pt modelId="{40117301-A46F-4B64-8AA8-08EBFEAB803E}" type="parTrans" cxnId="{8DFD827B-CFF8-43CF-B93F-374CA841833A}">
      <dgm:prSet/>
      <dgm:spPr/>
      <dgm:t>
        <a:bodyPr/>
        <a:lstStyle/>
        <a:p>
          <a:endParaRPr lang="zh-CN" altLang="en-US"/>
        </a:p>
      </dgm:t>
    </dgm:pt>
    <dgm:pt modelId="{AFE4C670-E798-421A-AE1F-5E5BC137A9E1}" type="sibTrans" cxnId="{8DFD827B-CFF8-43CF-B93F-374CA841833A}">
      <dgm:prSet/>
      <dgm:spPr/>
      <dgm:t>
        <a:bodyPr/>
        <a:lstStyle/>
        <a:p>
          <a:endParaRPr lang="zh-CN" altLang="en-US"/>
        </a:p>
      </dgm:t>
    </dgm:pt>
    <dgm:pt modelId="{9AE28DD7-FA0C-441C-A4D4-FBE061C7B5A9}">
      <dgm:prSet/>
      <dgm:spPr/>
      <dgm:t>
        <a:bodyPr/>
        <a:lstStyle/>
        <a:p>
          <a:pPr rtl="0"/>
          <a:r>
            <a:rPr lang="en-US" b="1" smtClean="0">
              <a:solidFill>
                <a:srgbClr val="FFC000"/>
              </a:solidFill>
            </a:rPr>
            <a:t>Event time vs. processing time</a:t>
          </a:r>
          <a:endParaRPr lang="zh-CN">
            <a:solidFill>
              <a:srgbClr val="FFC000"/>
            </a:solidFill>
          </a:endParaRPr>
        </a:p>
      </dgm:t>
    </dgm:pt>
    <dgm:pt modelId="{A8D15664-000D-47E0-A0FD-DC8A8E495032}" type="parTrans" cxnId="{D50073E8-80C0-48D4-9E39-F4E457ECAB90}">
      <dgm:prSet/>
      <dgm:spPr/>
      <dgm:t>
        <a:bodyPr/>
        <a:lstStyle/>
        <a:p>
          <a:endParaRPr lang="zh-CN" altLang="en-US"/>
        </a:p>
      </dgm:t>
    </dgm:pt>
    <dgm:pt modelId="{FC102EBF-B675-431B-B374-A9A398D3BF1E}" type="sibTrans" cxnId="{D50073E8-80C0-48D4-9E39-F4E457ECAB90}">
      <dgm:prSet/>
      <dgm:spPr/>
      <dgm:t>
        <a:bodyPr/>
        <a:lstStyle/>
        <a:p>
          <a:endParaRPr lang="zh-CN" altLang="en-US"/>
        </a:p>
      </dgm:t>
    </dgm:pt>
    <dgm:pt modelId="{D3AACA2A-E8F2-41B5-BF17-4D85D1BA7BCE}">
      <dgm:prSet/>
      <dgm:spPr/>
      <dgm:t>
        <a:bodyPr/>
        <a:lstStyle/>
        <a:p>
          <a:pPr rtl="0"/>
          <a:r>
            <a:rPr lang="en-US" b="1" smtClean="0"/>
            <a:t>Data processing patterns</a:t>
          </a:r>
          <a:endParaRPr lang="zh-CN"/>
        </a:p>
      </dgm:t>
    </dgm:pt>
    <dgm:pt modelId="{6D4A4EFD-E703-46F1-8E28-3ED0B6C31552}" type="parTrans" cxnId="{B26C29E4-1578-452A-B84D-7C6D453AB4B7}">
      <dgm:prSet/>
      <dgm:spPr/>
      <dgm:t>
        <a:bodyPr/>
        <a:lstStyle/>
        <a:p>
          <a:endParaRPr lang="zh-CN" altLang="en-US"/>
        </a:p>
      </dgm:t>
    </dgm:pt>
    <dgm:pt modelId="{B90909BC-17A7-42DD-9123-41E23CC37C8F}" type="sibTrans" cxnId="{B26C29E4-1578-452A-B84D-7C6D453AB4B7}">
      <dgm:prSet/>
      <dgm:spPr/>
      <dgm:t>
        <a:bodyPr/>
        <a:lstStyle/>
        <a:p>
          <a:endParaRPr lang="zh-CN" altLang="en-US"/>
        </a:p>
      </dgm:t>
    </dgm:pt>
    <dgm:pt modelId="{D3559C25-2883-477D-9D7C-1858AEBDA58C}">
      <dgm:prSet/>
      <dgm:spPr/>
      <dgm:t>
        <a:bodyPr/>
        <a:lstStyle/>
        <a:p>
          <a:pPr rtl="0"/>
          <a:r>
            <a:rPr lang="en-US" b="1" smtClean="0"/>
            <a:t>Unbounded data — batch</a:t>
          </a:r>
          <a:endParaRPr lang="zh-CN"/>
        </a:p>
      </dgm:t>
    </dgm:pt>
    <dgm:pt modelId="{3B68DDDB-E963-4DC4-8A62-A0C6EBAFF0A6}" type="parTrans" cxnId="{0EE2CEA8-449E-4A14-BB6F-A5E44DE920F6}">
      <dgm:prSet/>
      <dgm:spPr/>
      <dgm:t>
        <a:bodyPr/>
        <a:lstStyle/>
        <a:p>
          <a:endParaRPr lang="zh-CN" altLang="en-US"/>
        </a:p>
      </dgm:t>
    </dgm:pt>
    <dgm:pt modelId="{FC4B0D9D-5A12-46D3-BEE8-DA05B1A35702}" type="sibTrans" cxnId="{0EE2CEA8-449E-4A14-BB6F-A5E44DE920F6}">
      <dgm:prSet/>
      <dgm:spPr/>
      <dgm:t>
        <a:bodyPr/>
        <a:lstStyle/>
        <a:p>
          <a:endParaRPr lang="zh-CN" altLang="en-US"/>
        </a:p>
      </dgm:t>
    </dgm:pt>
    <dgm:pt modelId="{51E2A4DF-9D2A-4E50-A972-0034862F6635}">
      <dgm:prSet/>
      <dgm:spPr/>
      <dgm:t>
        <a:bodyPr/>
        <a:lstStyle/>
        <a:p>
          <a:pPr rtl="0"/>
          <a:r>
            <a:rPr lang="en-US" b="1" smtClean="0"/>
            <a:t>Unbounded data — streaming</a:t>
          </a:r>
          <a:endParaRPr lang="zh-CN"/>
        </a:p>
      </dgm:t>
    </dgm:pt>
    <dgm:pt modelId="{D6CC4AAC-097D-40F0-8E99-6A1E5A462BCF}" type="parTrans" cxnId="{9FA85A69-7DF8-46A5-B512-AF7027B91D5E}">
      <dgm:prSet/>
      <dgm:spPr/>
      <dgm:t>
        <a:bodyPr/>
        <a:lstStyle/>
        <a:p>
          <a:endParaRPr lang="zh-CN" altLang="en-US"/>
        </a:p>
      </dgm:t>
    </dgm:pt>
    <dgm:pt modelId="{2B0ABF3E-BCCC-45A8-B2B8-90F22B022085}" type="sibTrans" cxnId="{9FA85A69-7DF8-46A5-B512-AF7027B91D5E}">
      <dgm:prSet/>
      <dgm:spPr/>
      <dgm:t>
        <a:bodyPr/>
        <a:lstStyle/>
        <a:p>
          <a:endParaRPr lang="zh-CN" altLang="en-US"/>
        </a:p>
      </dgm:t>
    </dgm:pt>
    <dgm:pt modelId="{1F3E1C0A-B65B-4176-8D75-2E1443564037}">
      <dgm:prSet/>
      <dgm:spPr/>
      <dgm:t>
        <a:bodyPr/>
        <a:lstStyle/>
        <a:p>
          <a:pPr rtl="0"/>
          <a:r>
            <a:rPr lang="en-US" b="1" smtClean="0"/>
            <a:t>Windowing</a:t>
          </a:r>
          <a:endParaRPr lang="zh-CN"/>
        </a:p>
      </dgm:t>
    </dgm:pt>
    <dgm:pt modelId="{61EF947E-3CFA-491C-81D9-48E8C0E32D32}" type="parTrans" cxnId="{B45DCF91-7A3C-4746-81EB-6DEB31759F11}">
      <dgm:prSet/>
      <dgm:spPr/>
      <dgm:t>
        <a:bodyPr/>
        <a:lstStyle/>
        <a:p>
          <a:endParaRPr lang="zh-CN" altLang="en-US"/>
        </a:p>
      </dgm:t>
    </dgm:pt>
    <dgm:pt modelId="{6BAB2998-ADF1-44F9-9A73-7EE58369FA6D}" type="sibTrans" cxnId="{B45DCF91-7A3C-4746-81EB-6DEB31759F11}">
      <dgm:prSet/>
      <dgm:spPr/>
      <dgm:t>
        <a:bodyPr/>
        <a:lstStyle/>
        <a:p>
          <a:endParaRPr lang="zh-CN" altLang="en-US"/>
        </a:p>
      </dgm:t>
    </dgm:pt>
    <dgm:pt modelId="{799FB890-E303-49FD-9B88-6A54963079FB}" type="pres">
      <dgm:prSet presAssocID="{31C3901D-FB70-4A1C-999B-388C305560A6}" presName="linear" presStyleCnt="0">
        <dgm:presLayoutVars>
          <dgm:animLvl val="lvl"/>
          <dgm:resizeHandles val="exact"/>
        </dgm:presLayoutVars>
      </dgm:prSet>
      <dgm:spPr/>
      <dgm:t>
        <a:bodyPr/>
        <a:lstStyle/>
        <a:p>
          <a:endParaRPr lang="zh-CN" altLang="en-US"/>
        </a:p>
      </dgm:t>
    </dgm:pt>
    <dgm:pt modelId="{CEAEFFF0-A3F0-400A-A595-4822FF173854}" type="pres">
      <dgm:prSet presAssocID="{A2F76FA6-7E23-4FAC-98A4-E61DBFD36684}" presName="parentText" presStyleLbl="node1" presStyleIdx="0" presStyleCnt="2">
        <dgm:presLayoutVars>
          <dgm:chMax val="0"/>
          <dgm:bulletEnabled val="1"/>
        </dgm:presLayoutVars>
      </dgm:prSet>
      <dgm:spPr/>
      <dgm:t>
        <a:bodyPr/>
        <a:lstStyle/>
        <a:p>
          <a:endParaRPr lang="zh-CN" altLang="en-US"/>
        </a:p>
      </dgm:t>
    </dgm:pt>
    <dgm:pt modelId="{A0724AC6-C40D-4AFD-96BB-14985C1F3CC8}" type="pres">
      <dgm:prSet presAssocID="{A2F76FA6-7E23-4FAC-98A4-E61DBFD36684}" presName="childText" presStyleLbl="revTx" presStyleIdx="0" presStyleCnt="2">
        <dgm:presLayoutVars>
          <dgm:bulletEnabled val="1"/>
        </dgm:presLayoutVars>
      </dgm:prSet>
      <dgm:spPr/>
      <dgm:t>
        <a:bodyPr/>
        <a:lstStyle/>
        <a:p>
          <a:endParaRPr lang="zh-CN" altLang="en-US"/>
        </a:p>
      </dgm:t>
    </dgm:pt>
    <dgm:pt modelId="{4AAE8C07-BBCC-431A-9DED-607F3AA9CBF6}" type="pres">
      <dgm:prSet presAssocID="{D3AACA2A-E8F2-41B5-BF17-4D85D1BA7BCE}" presName="parentText" presStyleLbl="node1" presStyleIdx="1" presStyleCnt="2">
        <dgm:presLayoutVars>
          <dgm:chMax val="0"/>
          <dgm:bulletEnabled val="1"/>
        </dgm:presLayoutVars>
      </dgm:prSet>
      <dgm:spPr/>
      <dgm:t>
        <a:bodyPr/>
        <a:lstStyle/>
        <a:p>
          <a:endParaRPr lang="zh-CN" altLang="en-US"/>
        </a:p>
      </dgm:t>
    </dgm:pt>
    <dgm:pt modelId="{653DAC0C-1622-4351-AD35-C68CF61B79D5}" type="pres">
      <dgm:prSet presAssocID="{D3AACA2A-E8F2-41B5-BF17-4D85D1BA7BCE}" presName="childText" presStyleLbl="revTx" presStyleIdx="1" presStyleCnt="2">
        <dgm:presLayoutVars>
          <dgm:bulletEnabled val="1"/>
        </dgm:presLayoutVars>
      </dgm:prSet>
      <dgm:spPr/>
      <dgm:t>
        <a:bodyPr/>
        <a:lstStyle/>
        <a:p>
          <a:endParaRPr lang="zh-CN" altLang="en-US"/>
        </a:p>
      </dgm:t>
    </dgm:pt>
  </dgm:ptLst>
  <dgm:cxnLst>
    <dgm:cxn modelId="{04ACC0CB-39E0-4268-B8BF-5E49B1E5C14B}" type="presOf" srcId="{9AE28DD7-FA0C-441C-A4D4-FBE061C7B5A9}" destId="{A0724AC6-C40D-4AFD-96BB-14985C1F3CC8}" srcOrd="0" destOrd="2" presId="urn:microsoft.com/office/officeart/2005/8/layout/vList2"/>
    <dgm:cxn modelId="{9E0488BF-9E00-4364-8D94-8CFCF0D0FD7D}" type="presOf" srcId="{51E2A4DF-9D2A-4E50-A972-0034862F6635}" destId="{653DAC0C-1622-4351-AD35-C68CF61B79D5}" srcOrd="0" destOrd="1" presId="urn:microsoft.com/office/officeart/2005/8/layout/vList2"/>
    <dgm:cxn modelId="{8DFD827B-CFF8-43CF-B93F-374CA841833A}" srcId="{A2F76FA6-7E23-4FAC-98A4-E61DBFD36684}" destId="{25CF6EE5-EB2D-470A-9D64-8264D55445B9}" srcOrd="1" destOrd="0" parTransId="{40117301-A46F-4B64-8AA8-08EBFEAB803E}" sibTransId="{AFE4C670-E798-421A-AE1F-5E5BC137A9E1}"/>
    <dgm:cxn modelId="{691AD284-060C-4051-8135-13DB8E86D436}" type="presOf" srcId="{1F3E1C0A-B65B-4176-8D75-2E1443564037}" destId="{653DAC0C-1622-4351-AD35-C68CF61B79D5}" srcOrd="0" destOrd="2" presId="urn:microsoft.com/office/officeart/2005/8/layout/vList2"/>
    <dgm:cxn modelId="{9FA85A69-7DF8-46A5-B512-AF7027B91D5E}" srcId="{D3AACA2A-E8F2-41B5-BF17-4D85D1BA7BCE}" destId="{51E2A4DF-9D2A-4E50-A972-0034862F6635}" srcOrd="1" destOrd="0" parTransId="{D6CC4AAC-097D-40F0-8E99-6A1E5A462BCF}" sibTransId="{2B0ABF3E-BCCC-45A8-B2B8-90F22B022085}"/>
    <dgm:cxn modelId="{22F2779D-D50F-494F-BE02-C853C7EBF5B1}" type="presOf" srcId="{A2F76FA6-7E23-4FAC-98A4-E61DBFD36684}" destId="{CEAEFFF0-A3F0-400A-A595-4822FF173854}" srcOrd="0" destOrd="0" presId="urn:microsoft.com/office/officeart/2005/8/layout/vList2"/>
    <dgm:cxn modelId="{ABFDEF74-E6F0-4085-A458-FB49E8BA4BBC}" type="presOf" srcId="{25CF6EE5-EB2D-470A-9D64-8264D55445B9}" destId="{A0724AC6-C40D-4AFD-96BB-14985C1F3CC8}" srcOrd="0" destOrd="1" presId="urn:microsoft.com/office/officeart/2005/8/layout/vList2"/>
    <dgm:cxn modelId="{B26C29E4-1578-452A-B84D-7C6D453AB4B7}" srcId="{31C3901D-FB70-4A1C-999B-388C305560A6}" destId="{D3AACA2A-E8F2-41B5-BF17-4D85D1BA7BCE}" srcOrd="1" destOrd="0" parTransId="{6D4A4EFD-E703-46F1-8E28-3ED0B6C31552}" sibTransId="{B90909BC-17A7-42DD-9123-41E23CC37C8F}"/>
    <dgm:cxn modelId="{E6C66595-EC22-4C9E-8071-F433F8B69EEA}" type="presOf" srcId="{D3AACA2A-E8F2-41B5-BF17-4D85D1BA7BCE}" destId="{4AAE8C07-BBCC-431A-9DED-607F3AA9CBF6}" srcOrd="0" destOrd="0" presId="urn:microsoft.com/office/officeart/2005/8/layout/vList2"/>
    <dgm:cxn modelId="{D50073E8-80C0-48D4-9E39-F4E457ECAB90}" srcId="{A2F76FA6-7E23-4FAC-98A4-E61DBFD36684}" destId="{9AE28DD7-FA0C-441C-A4D4-FBE061C7B5A9}" srcOrd="2" destOrd="0" parTransId="{A8D15664-000D-47E0-A0FD-DC8A8E495032}" sibTransId="{FC102EBF-B675-431B-B374-A9A398D3BF1E}"/>
    <dgm:cxn modelId="{5B313C46-FC5C-4A59-A749-EC690DF4CFBE}" type="presOf" srcId="{26B6CA9C-2B86-4BE9-9533-C79B2CBFD5F9}" destId="{A0724AC6-C40D-4AFD-96BB-14985C1F3CC8}" srcOrd="0" destOrd="0" presId="urn:microsoft.com/office/officeart/2005/8/layout/vList2"/>
    <dgm:cxn modelId="{D18DF067-A417-41D7-A26C-A2C70DBF7032}" srcId="{A2F76FA6-7E23-4FAC-98A4-E61DBFD36684}" destId="{26B6CA9C-2B86-4BE9-9533-C79B2CBFD5F9}" srcOrd="0" destOrd="0" parTransId="{A7657110-8462-4D20-950F-8DD954481556}" sibTransId="{76EC14AD-8B58-4917-8AC7-BD09C03489B4}"/>
    <dgm:cxn modelId="{6854B7ED-2441-4A52-AB52-FC1D21582AC8}" srcId="{31C3901D-FB70-4A1C-999B-388C305560A6}" destId="{A2F76FA6-7E23-4FAC-98A4-E61DBFD36684}" srcOrd="0" destOrd="0" parTransId="{7102FC2D-01C0-4696-B7BB-1884CDE61F40}" sibTransId="{FF6408AD-B478-489F-AD16-3210B1A39BE7}"/>
    <dgm:cxn modelId="{8B891DD6-0F5C-4EA5-A638-84E84E25371B}" type="presOf" srcId="{31C3901D-FB70-4A1C-999B-388C305560A6}" destId="{799FB890-E303-49FD-9B88-6A54963079FB}" srcOrd="0" destOrd="0" presId="urn:microsoft.com/office/officeart/2005/8/layout/vList2"/>
    <dgm:cxn modelId="{123E3ED9-E649-44D5-AECE-6A748B5C9887}" type="presOf" srcId="{D3559C25-2883-477D-9D7C-1858AEBDA58C}" destId="{653DAC0C-1622-4351-AD35-C68CF61B79D5}" srcOrd="0" destOrd="0" presId="urn:microsoft.com/office/officeart/2005/8/layout/vList2"/>
    <dgm:cxn modelId="{0EE2CEA8-449E-4A14-BB6F-A5E44DE920F6}" srcId="{D3AACA2A-E8F2-41B5-BF17-4D85D1BA7BCE}" destId="{D3559C25-2883-477D-9D7C-1858AEBDA58C}" srcOrd="0" destOrd="0" parTransId="{3B68DDDB-E963-4DC4-8A62-A0C6EBAFF0A6}" sibTransId="{FC4B0D9D-5A12-46D3-BEE8-DA05B1A35702}"/>
    <dgm:cxn modelId="{B45DCF91-7A3C-4746-81EB-6DEB31759F11}" srcId="{D3AACA2A-E8F2-41B5-BF17-4D85D1BA7BCE}" destId="{1F3E1C0A-B65B-4176-8D75-2E1443564037}" srcOrd="2" destOrd="0" parTransId="{61EF947E-3CFA-491C-81D9-48E8C0E32D32}" sibTransId="{6BAB2998-ADF1-44F9-9A73-7EE58369FA6D}"/>
    <dgm:cxn modelId="{142235EE-1C63-46C5-9280-044341BDBE79}" type="presParOf" srcId="{799FB890-E303-49FD-9B88-6A54963079FB}" destId="{CEAEFFF0-A3F0-400A-A595-4822FF173854}" srcOrd="0" destOrd="0" presId="urn:microsoft.com/office/officeart/2005/8/layout/vList2"/>
    <dgm:cxn modelId="{5F72B4FF-E575-42A5-BCE1-02C8F7BCD5FB}" type="presParOf" srcId="{799FB890-E303-49FD-9B88-6A54963079FB}" destId="{A0724AC6-C40D-4AFD-96BB-14985C1F3CC8}" srcOrd="1" destOrd="0" presId="urn:microsoft.com/office/officeart/2005/8/layout/vList2"/>
    <dgm:cxn modelId="{2FC3F087-6730-4875-9E84-665D270E571D}" type="presParOf" srcId="{799FB890-E303-49FD-9B88-6A54963079FB}" destId="{4AAE8C07-BBCC-431A-9DED-607F3AA9CBF6}" srcOrd="2" destOrd="0" presId="urn:microsoft.com/office/officeart/2005/8/layout/vList2"/>
    <dgm:cxn modelId="{C972AFB8-067F-460A-9684-D721F2A048F6}" type="presParOf" srcId="{799FB890-E303-49FD-9B88-6A54963079FB}" destId="{653DAC0C-1622-4351-AD35-C68CF61B79D5}"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0EC898E-B584-4C3A-9DE6-C4338F5CF7C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C3E54660-E7B8-45B4-B637-930BAC164CFD}">
      <dgm:prSet/>
      <dgm:spPr/>
      <dgm:t>
        <a:bodyPr/>
        <a:lstStyle/>
        <a:p>
          <a:pPr rtl="0"/>
          <a:r>
            <a:rPr lang="en-US" b="1" smtClean="0"/>
            <a:t>Background</a:t>
          </a:r>
          <a:endParaRPr lang="zh-CN"/>
        </a:p>
      </dgm:t>
    </dgm:pt>
    <dgm:pt modelId="{F84C89DE-5562-4262-AFD8-7A74C37180D2}" type="parTrans" cxnId="{B7E89BC7-658A-4A5A-B540-95FA0BDEDA7D}">
      <dgm:prSet/>
      <dgm:spPr/>
      <dgm:t>
        <a:bodyPr/>
        <a:lstStyle/>
        <a:p>
          <a:endParaRPr lang="zh-CN" altLang="en-US"/>
        </a:p>
      </dgm:t>
    </dgm:pt>
    <dgm:pt modelId="{540E3079-BAF1-416E-B249-1A49F29907EE}" type="sibTrans" cxnId="{B7E89BC7-658A-4A5A-B540-95FA0BDEDA7D}">
      <dgm:prSet/>
      <dgm:spPr/>
      <dgm:t>
        <a:bodyPr/>
        <a:lstStyle/>
        <a:p>
          <a:endParaRPr lang="zh-CN" altLang="en-US"/>
        </a:p>
      </dgm:t>
    </dgm:pt>
    <dgm:pt modelId="{23CFA2A7-E49D-4D9B-8F4D-9C6C9621F7AD}">
      <dgm:prSet/>
      <dgm:spPr/>
      <dgm:t>
        <a:bodyPr/>
        <a:lstStyle/>
        <a:p>
          <a:pPr rtl="0"/>
          <a:r>
            <a:rPr lang="en-US" b="1" smtClean="0"/>
            <a:t>What is streaming?</a:t>
          </a:r>
          <a:endParaRPr lang="zh-CN"/>
        </a:p>
      </dgm:t>
    </dgm:pt>
    <dgm:pt modelId="{6900C218-8A21-4316-A069-7AB9786E8745}" type="parTrans" cxnId="{1E205A62-39EF-4211-8FBA-E8F7BF78F82D}">
      <dgm:prSet/>
      <dgm:spPr/>
      <dgm:t>
        <a:bodyPr/>
        <a:lstStyle/>
        <a:p>
          <a:endParaRPr lang="zh-CN" altLang="en-US"/>
        </a:p>
      </dgm:t>
    </dgm:pt>
    <dgm:pt modelId="{7C1E60F7-FFD1-45DD-9437-5B571DAD873D}" type="sibTrans" cxnId="{1E205A62-39EF-4211-8FBA-E8F7BF78F82D}">
      <dgm:prSet/>
      <dgm:spPr/>
      <dgm:t>
        <a:bodyPr/>
        <a:lstStyle/>
        <a:p>
          <a:endParaRPr lang="zh-CN" altLang="en-US"/>
        </a:p>
      </dgm:t>
    </dgm:pt>
    <dgm:pt modelId="{466F0CAB-75BF-4929-A588-A2D7CCAAA90E}">
      <dgm:prSet/>
      <dgm:spPr/>
      <dgm:t>
        <a:bodyPr/>
        <a:lstStyle/>
        <a:p>
          <a:pPr rtl="0"/>
          <a:r>
            <a:rPr lang="en-US" b="1" smtClean="0"/>
            <a:t>Batch to streaming evolution</a:t>
          </a:r>
          <a:endParaRPr lang="zh-CN"/>
        </a:p>
      </dgm:t>
    </dgm:pt>
    <dgm:pt modelId="{B1D6DD04-DDB7-4EC9-9681-92FC7B426468}" type="parTrans" cxnId="{1910EC3F-39F4-4D10-912C-6D5F980720CB}">
      <dgm:prSet/>
      <dgm:spPr/>
      <dgm:t>
        <a:bodyPr/>
        <a:lstStyle/>
        <a:p>
          <a:endParaRPr lang="zh-CN" altLang="en-US"/>
        </a:p>
      </dgm:t>
    </dgm:pt>
    <dgm:pt modelId="{03E8CB7D-1C6C-41CB-9A96-07565EFE433A}" type="sibTrans" cxnId="{1910EC3F-39F4-4D10-912C-6D5F980720CB}">
      <dgm:prSet/>
      <dgm:spPr/>
      <dgm:t>
        <a:bodyPr/>
        <a:lstStyle/>
        <a:p>
          <a:endParaRPr lang="zh-CN" altLang="en-US"/>
        </a:p>
      </dgm:t>
    </dgm:pt>
    <dgm:pt modelId="{3AC55CDE-8BA2-4B5E-9238-0349DAA75845}">
      <dgm:prSet/>
      <dgm:spPr/>
      <dgm:t>
        <a:bodyPr/>
        <a:lstStyle/>
        <a:p>
          <a:pPr rtl="0"/>
          <a:r>
            <a:rPr lang="en-US" b="1" smtClean="0"/>
            <a:t>Event time vs. processing time</a:t>
          </a:r>
          <a:endParaRPr lang="zh-CN"/>
        </a:p>
      </dgm:t>
    </dgm:pt>
    <dgm:pt modelId="{A2A4E7F6-CCEC-46D0-8B67-AA9979F157D7}" type="parTrans" cxnId="{737F697E-8DD9-410A-ACF1-6C43D177E7D0}">
      <dgm:prSet/>
      <dgm:spPr/>
      <dgm:t>
        <a:bodyPr/>
        <a:lstStyle/>
        <a:p>
          <a:endParaRPr lang="zh-CN" altLang="en-US"/>
        </a:p>
      </dgm:t>
    </dgm:pt>
    <dgm:pt modelId="{D088AE52-ACDD-4348-AD4B-79D9A6164340}" type="sibTrans" cxnId="{737F697E-8DD9-410A-ACF1-6C43D177E7D0}">
      <dgm:prSet/>
      <dgm:spPr/>
      <dgm:t>
        <a:bodyPr/>
        <a:lstStyle/>
        <a:p>
          <a:endParaRPr lang="zh-CN" altLang="en-US"/>
        </a:p>
      </dgm:t>
    </dgm:pt>
    <dgm:pt modelId="{4AF0F228-D015-4B3A-8A41-36EBF9C5E2AE}">
      <dgm:prSet/>
      <dgm:spPr/>
      <dgm:t>
        <a:bodyPr/>
        <a:lstStyle/>
        <a:p>
          <a:pPr rtl="0"/>
          <a:r>
            <a:rPr lang="en-US" b="1" smtClean="0">
              <a:solidFill>
                <a:srgbClr val="FFC000"/>
              </a:solidFill>
            </a:rPr>
            <a:t>Data processing patterns</a:t>
          </a:r>
          <a:endParaRPr lang="zh-CN">
            <a:solidFill>
              <a:srgbClr val="FFC000"/>
            </a:solidFill>
          </a:endParaRPr>
        </a:p>
      </dgm:t>
    </dgm:pt>
    <dgm:pt modelId="{4AA9528F-DB4A-42AB-9EBC-929C28AE0DAE}" type="parTrans" cxnId="{E8E1FD13-082C-4229-AC1F-1BB7B2633A3E}">
      <dgm:prSet/>
      <dgm:spPr/>
      <dgm:t>
        <a:bodyPr/>
        <a:lstStyle/>
        <a:p>
          <a:endParaRPr lang="zh-CN" altLang="en-US"/>
        </a:p>
      </dgm:t>
    </dgm:pt>
    <dgm:pt modelId="{EE309B15-F8FA-46F5-ABB3-9BE58C78C70B}" type="sibTrans" cxnId="{E8E1FD13-082C-4229-AC1F-1BB7B2633A3E}">
      <dgm:prSet/>
      <dgm:spPr/>
      <dgm:t>
        <a:bodyPr/>
        <a:lstStyle/>
        <a:p>
          <a:endParaRPr lang="zh-CN" altLang="en-US"/>
        </a:p>
      </dgm:t>
    </dgm:pt>
    <dgm:pt modelId="{DE0A4C68-47FB-4FD1-8087-8B7C019429F5}">
      <dgm:prSet/>
      <dgm:spPr/>
      <dgm:t>
        <a:bodyPr/>
        <a:lstStyle/>
        <a:p>
          <a:pPr rtl="0"/>
          <a:r>
            <a:rPr lang="en-US" b="1" smtClean="0">
              <a:solidFill>
                <a:srgbClr val="FFC000"/>
              </a:solidFill>
            </a:rPr>
            <a:t>Unbounded data — batch</a:t>
          </a:r>
          <a:endParaRPr lang="zh-CN">
            <a:solidFill>
              <a:srgbClr val="FFC000"/>
            </a:solidFill>
          </a:endParaRPr>
        </a:p>
      </dgm:t>
    </dgm:pt>
    <dgm:pt modelId="{F3561002-F51E-4384-8745-44434ECE39C1}" type="parTrans" cxnId="{795954F7-1F52-46AD-9D3C-128F64767AD3}">
      <dgm:prSet/>
      <dgm:spPr/>
      <dgm:t>
        <a:bodyPr/>
        <a:lstStyle/>
        <a:p>
          <a:endParaRPr lang="zh-CN" altLang="en-US"/>
        </a:p>
      </dgm:t>
    </dgm:pt>
    <dgm:pt modelId="{9D433569-3481-482E-8AB2-2A26EBBF3916}" type="sibTrans" cxnId="{795954F7-1F52-46AD-9D3C-128F64767AD3}">
      <dgm:prSet/>
      <dgm:spPr/>
      <dgm:t>
        <a:bodyPr/>
        <a:lstStyle/>
        <a:p>
          <a:endParaRPr lang="zh-CN" altLang="en-US"/>
        </a:p>
      </dgm:t>
    </dgm:pt>
    <dgm:pt modelId="{98FABAA9-26B7-482F-BACE-82B6442D8B44}">
      <dgm:prSet/>
      <dgm:spPr/>
      <dgm:t>
        <a:bodyPr/>
        <a:lstStyle/>
        <a:p>
          <a:pPr rtl="0"/>
          <a:r>
            <a:rPr lang="en-US" b="1" smtClean="0">
              <a:solidFill>
                <a:srgbClr val="FFC000"/>
              </a:solidFill>
            </a:rPr>
            <a:t>Unbounded data — streaming</a:t>
          </a:r>
          <a:endParaRPr lang="zh-CN">
            <a:solidFill>
              <a:srgbClr val="FFC000"/>
            </a:solidFill>
          </a:endParaRPr>
        </a:p>
      </dgm:t>
    </dgm:pt>
    <dgm:pt modelId="{AD24D92E-A11E-4393-A4EA-CB5114C3BCD2}" type="parTrans" cxnId="{CA14A9F0-716F-4682-96DA-ADED8DB6F375}">
      <dgm:prSet/>
      <dgm:spPr/>
      <dgm:t>
        <a:bodyPr/>
        <a:lstStyle/>
        <a:p>
          <a:endParaRPr lang="zh-CN" altLang="en-US"/>
        </a:p>
      </dgm:t>
    </dgm:pt>
    <dgm:pt modelId="{21FDADB2-F994-4A54-B3DB-25D7FF631AA1}" type="sibTrans" cxnId="{CA14A9F0-716F-4682-96DA-ADED8DB6F375}">
      <dgm:prSet/>
      <dgm:spPr/>
      <dgm:t>
        <a:bodyPr/>
        <a:lstStyle/>
        <a:p>
          <a:endParaRPr lang="zh-CN" altLang="en-US"/>
        </a:p>
      </dgm:t>
    </dgm:pt>
    <dgm:pt modelId="{ACC07C90-E724-411B-BA51-19ED102520D4}">
      <dgm:prSet/>
      <dgm:spPr/>
      <dgm:t>
        <a:bodyPr/>
        <a:lstStyle/>
        <a:p>
          <a:pPr rtl="0"/>
          <a:r>
            <a:rPr lang="en-US" b="1" smtClean="0">
              <a:solidFill>
                <a:srgbClr val="FFC000"/>
              </a:solidFill>
            </a:rPr>
            <a:t>Windowing</a:t>
          </a:r>
          <a:endParaRPr lang="zh-CN">
            <a:solidFill>
              <a:srgbClr val="FFC000"/>
            </a:solidFill>
          </a:endParaRPr>
        </a:p>
      </dgm:t>
    </dgm:pt>
    <dgm:pt modelId="{9EBDFA37-76CF-4879-BF67-981BE21A3272}" type="parTrans" cxnId="{D63DF4B1-3047-42FC-BD1B-36389FED77D6}">
      <dgm:prSet/>
      <dgm:spPr/>
      <dgm:t>
        <a:bodyPr/>
        <a:lstStyle/>
        <a:p>
          <a:endParaRPr lang="zh-CN" altLang="en-US"/>
        </a:p>
      </dgm:t>
    </dgm:pt>
    <dgm:pt modelId="{03385036-6F62-486E-B32C-3264897C3689}" type="sibTrans" cxnId="{D63DF4B1-3047-42FC-BD1B-36389FED77D6}">
      <dgm:prSet/>
      <dgm:spPr/>
      <dgm:t>
        <a:bodyPr/>
        <a:lstStyle/>
        <a:p>
          <a:endParaRPr lang="zh-CN" altLang="en-US"/>
        </a:p>
      </dgm:t>
    </dgm:pt>
    <dgm:pt modelId="{DB893D0F-878B-451C-AA9A-F532B4043A99}" type="pres">
      <dgm:prSet presAssocID="{00EC898E-B584-4C3A-9DE6-C4338F5CF7CE}" presName="linear" presStyleCnt="0">
        <dgm:presLayoutVars>
          <dgm:animLvl val="lvl"/>
          <dgm:resizeHandles val="exact"/>
        </dgm:presLayoutVars>
      </dgm:prSet>
      <dgm:spPr/>
      <dgm:t>
        <a:bodyPr/>
        <a:lstStyle/>
        <a:p>
          <a:endParaRPr lang="zh-CN" altLang="en-US"/>
        </a:p>
      </dgm:t>
    </dgm:pt>
    <dgm:pt modelId="{628FB718-5242-43F4-874E-748A93CEC0EB}" type="pres">
      <dgm:prSet presAssocID="{C3E54660-E7B8-45B4-B637-930BAC164CFD}" presName="parentText" presStyleLbl="node1" presStyleIdx="0" presStyleCnt="2">
        <dgm:presLayoutVars>
          <dgm:chMax val="0"/>
          <dgm:bulletEnabled val="1"/>
        </dgm:presLayoutVars>
      </dgm:prSet>
      <dgm:spPr/>
      <dgm:t>
        <a:bodyPr/>
        <a:lstStyle/>
        <a:p>
          <a:endParaRPr lang="zh-CN" altLang="en-US"/>
        </a:p>
      </dgm:t>
    </dgm:pt>
    <dgm:pt modelId="{59D819D4-D1DE-401B-9BA5-3A4C21C707E1}" type="pres">
      <dgm:prSet presAssocID="{C3E54660-E7B8-45B4-B637-930BAC164CFD}" presName="childText" presStyleLbl="revTx" presStyleIdx="0" presStyleCnt="2">
        <dgm:presLayoutVars>
          <dgm:bulletEnabled val="1"/>
        </dgm:presLayoutVars>
      </dgm:prSet>
      <dgm:spPr/>
      <dgm:t>
        <a:bodyPr/>
        <a:lstStyle/>
        <a:p>
          <a:endParaRPr lang="zh-CN" altLang="en-US"/>
        </a:p>
      </dgm:t>
    </dgm:pt>
    <dgm:pt modelId="{FC7E34C2-08A1-43F5-BA58-5A91AE34D8EE}" type="pres">
      <dgm:prSet presAssocID="{4AF0F228-D015-4B3A-8A41-36EBF9C5E2AE}" presName="parentText" presStyleLbl="node1" presStyleIdx="1" presStyleCnt="2">
        <dgm:presLayoutVars>
          <dgm:chMax val="0"/>
          <dgm:bulletEnabled val="1"/>
        </dgm:presLayoutVars>
      </dgm:prSet>
      <dgm:spPr/>
      <dgm:t>
        <a:bodyPr/>
        <a:lstStyle/>
        <a:p>
          <a:endParaRPr lang="zh-CN" altLang="en-US"/>
        </a:p>
      </dgm:t>
    </dgm:pt>
    <dgm:pt modelId="{DB50D11F-95E0-4A66-89A4-8677BED4C47A}" type="pres">
      <dgm:prSet presAssocID="{4AF0F228-D015-4B3A-8A41-36EBF9C5E2AE}" presName="childText" presStyleLbl="revTx" presStyleIdx="1" presStyleCnt="2">
        <dgm:presLayoutVars>
          <dgm:bulletEnabled val="1"/>
        </dgm:presLayoutVars>
      </dgm:prSet>
      <dgm:spPr/>
      <dgm:t>
        <a:bodyPr/>
        <a:lstStyle/>
        <a:p>
          <a:endParaRPr lang="zh-CN" altLang="en-US"/>
        </a:p>
      </dgm:t>
    </dgm:pt>
  </dgm:ptLst>
  <dgm:cxnLst>
    <dgm:cxn modelId="{CA14A9F0-716F-4682-96DA-ADED8DB6F375}" srcId="{4AF0F228-D015-4B3A-8A41-36EBF9C5E2AE}" destId="{98FABAA9-26B7-482F-BACE-82B6442D8B44}" srcOrd="1" destOrd="0" parTransId="{AD24D92E-A11E-4393-A4EA-CB5114C3BCD2}" sibTransId="{21FDADB2-F994-4A54-B3DB-25D7FF631AA1}"/>
    <dgm:cxn modelId="{06F5DF74-2BF9-4CBF-B834-A5A0D43095F0}" type="presOf" srcId="{98FABAA9-26B7-482F-BACE-82B6442D8B44}" destId="{DB50D11F-95E0-4A66-89A4-8677BED4C47A}" srcOrd="0" destOrd="1" presId="urn:microsoft.com/office/officeart/2005/8/layout/vList2"/>
    <dgm:cxn modelId="{08F35F65-6836-41DE-9A00-5141CD3FFAB3}" type="presOf" srcId="{00EC898E-B584-4C3A-9DE6-C4338F5CF7CE}" destId="{DB893D0F-878B-451C-AA9A-F532B4043A99}" srcOrd="0" destOrd="0" presId="urn:microsoft.com/office/officeart/2005/8/layout/vList2"/>
    <dgm:cxn modelId="{3FCA7541-1E5D-4FF2-BD61-C8B181CAAA8B}" type="presOf" srcId="{DE0A4C68-47FB-4FD1-8087-8B7C019429F5}" destId="{DB50D11F-95E0-4A66-89A4-8677BED4C47A}" srcOrd="0" destOrd="0" presId="urn:microsoft.com/office/officeart/2005/8/layout/vList2"/>
    <dgm:cxn modelId="{1910EC3F-39F4-4D10-912C-6D5F980720CB}" srcId="{C3E54660-E7B8-45B4-B637-930BAC164CFD}" destId="{466F0CAB-75BF-4929-A588-A2D7CCAAA90E}" srcOrd="1" destOrd="0" parTransId="{B1D6DD04-DDB7-4EC9-9681-92FC7B426468}" sibTransId="{03E8CB7D-1C6C-41CB-9A96-07565EFE433A}"/>
    <dgm:cxn modelId="{E8E1FD13-082C-4229-AC1F-1BB7B2633A3E}" srcId="{00EC898E-B584-4C3A-9DE6-C4338F5CF7CE}" destId="{4AF0F228-D015-4B3A-8A41-36EBF9C5E2AE}" srcOrd="1" destOrd="0" parTransId="{4AA9528F-DB4A-42AB-9EBC-929C28AE0DAE}" sibTransId="{EE309B15-F8FA-46F5-ABB3-9BE58C78C70B}"/>
    <dgm:cxn modelId="{737F697E-8DD9-410A-ACF1-6C43D177E7D0}" srcId="{C3E54660-E7B8-45B4-B637-930BAC164CFD}" destId="{3AC55CDE-8BA2-4B5E-9238-0349DAA75845}" srcOrd="2" destOrd="0" parTransId="{A2A4E7F6-CCEC-46D0-8B67-AA9979F157D7}" sibTransId="{D088AE52-ACDD-4348-AD4B-79D9A6164340}"/>
    <dgm:cxn modelId="{1E205A62-39EF-4211-8FBA-E8F7BF78F82D}" srcId="{C3E54660-E7B8-45B4-B637-930BAC164CFD}" destId="{23CFA2A7-E49D-4D9B-8F4D-9C6C9621F7AD}" srcOrd="0" destOrd="0" parTransId="{6900C218-8A21-4316-A069-7AB9786E8745}" sibTransId="{7C1E60F7-FFD1-45DD-9437-5B571DAD873D}"/>
    <dgm:cxn modelId="{6E098A6F-C7FB-4F10-A8F4-BF8162247B54}" type="presOf" srcId="{C3E54660-E7B8-45B4-B637-930BAC164CFD}" destId="{628FB718-5242-43F4-874E-748A93CEC0EB}" srcOrd="0" destOrd="0" presId="urn:microsoft.com/office/officeart/2005/8/layout/vList2"/>
    <dgm:cxn modelId="{795954F7-1F52-46AD-9D3C-128F64767AD3}" srcId="{4AF0F228-D015-4B3A-8A41-36EBF9C5E2AE}" destId="{DE0A4C68-47FB-4FD1-8087-8B7C019429F5}" srcOrd="0" destOrd="0" parTransId="{F3561002-F51E-4384-8745-44434ECE39C1}" sibTransId="{9D433569-3481-482E-8AB2-2A26EBBF3916}"/>
    <dgm:cxn modelId="{06F14A20-74E7-4115-B95D-51A8D7CF5FCC}" type="presOf" srcId="{3AC55CDE-8BA2-4B5E-9238-0349DAA75845}" destId="{59D819D4-D1DE-401B-9BA5-3A4C21C707E1}" srcOrd="0" destOrd="2" presId="urn:microsoft.com/office/officeart/2005/8/layout/vList2"/>
    <dgm:cxn modelId="{969AC53A-DAE2-4263-BFFF-D21EE70D94D7}" type="presOf" srcId="{23CFA2A7-E49D-4D9B-8F4D-9C6C9621F7AD}" destId="{59D819D4-D1DE-401B-9BA5-3A4C21C707E1}" srcOrd="0" destOrd="0" presId="urn:microsoft.com/office/officeart/2005/8/layout/vList2"/>
    <dgm:cxn modelId="{D63DF4B1-3047-42FC-BD1B-36389FED77D6}" srcId="{4AF0F228-D015-4B3A-8A41-36EBF9C5E2AE}" destId="{ACC07C90-E724-411B-BA51-19ED102520D4}" srcOrd="2" destOrd="0" parTransId="{9EBDFA37-76CF-4879-BF67-981BE21A3272}" sibTransId="{03385036-6F62-486E-B32C-3264897C3689}"/>
    <dgm:cxn modelId="{A25B9EF3-4DF3-4DD9-86A1-C6FDB4BDC377}" type="presOf" srcId="{ACC07C90-E724-411B-BA51-19ED102520D4}" destId="{DB50D11F-95E0-4A66-89A4-8677BED4C47A}" srcOrd="0" destOrd="2" presId="urn:microsoft.com/office/officeart/2005/8/layout/vList2"/>
    <dgm:cxn modelId="{752F6E07-513F-4117-9FFE-AE6D019903F9}" type="presOf" srcId="{4AF0F228-D015-4B3A-8A41-36EBF9C5E2AE}" destId="{FC7E34C2-08A1-43F5-BA58-5A91AE34D8EE}" srcOrd="0" destOrd="0" presId="urn:microsoft.com/office/officeart/2005/8/layout/vList2"/>
    <dgm:cxn modelId="{B7E89BC7-658A-4A5A-B540-95FA0BDEDA7D}" srcId="{00EC898E-B584-4C3A-9DE6-C4338F5CF7CE}" destId="{C3E54660-E7B8-45B4-B637-930BAC164CFD}" srcOrd="0" destOrd="0" parTransId="{F84C89DE-5562-4262-AFD8-7A74C37180D2}" sibTransId="{540E3079-BAF1-416E-B249-1A49F29907EE}"/>
    <dgm:cxn modelId="{52EF74BD-9413-4618-9D7F-059E0485038E}" type="presOf" srcId="{466F0CAB-75BF-4929-A588-A2D7CCAAA90E}" destId="{59D819D4-D1DE-401B-9BA5-3A4C21C707E1}" srcOrd="0" destOrd="1" presId="urn:microsoft.com/office/officeart/2005/8/layout/vList2"/>
    <dgm:cxn modelId="{7056CDF4-D47D-414D-81CA-EDF898C2ED31}" type="presParOf" srcId="{DB893D0F-878B-451C-AA9A-F532B4043A99}" destId="{628FB718-5242-43F4-874E-748A93CEC0EB}" srcOrd="0" destOrd="0" presId="urn:microsoft.com/office/officeart/2005/8/layout/vList2"/>
    <dgm:cxn modelId="{1C898AAD-678E-4306-A099-49B6C64538DB}" type="presParOf" srcId="{DB893D0F-878B-451C-AA9A-F532B4043A99}" destId="{59D819D4-D1DE-401B-9BA5-3A4C21C707E1}" srcOrd="1" destOrd="0" presId="urn:microsoft.com/office/officeart/2005/8/layout/vList2"/>
    <dgm:cxn modelId="{65C338C0-B05B-4773-9D6E-1D1604A63C92}" type="presParOf" srcId="{DB893D0F-878B-451C-AA9A-F532B4043A99}" destId="{FC7E34C2-08A1-43F5-BA58-5A91AE34D8EE}" srcOrd="2" destOrd="0" presId="urn:microsoft.com/office/officeart/2005/8/layout/vList2"/>
    <dgm:cxn modelId="{C6697737-524E-4968-87F0-D09D2E82FD3B}" type="presParOf" srcId="{DB893D0F-878B-451C-AA9A-F532B4043A99}" destId="{DB50D11F-95E0-4A66-89A4-8677BED4C47A}"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447844-F97D-4395-8E96-F8FDB720ED91}" type="datetimeFigureOut">
              <a:rPr lang="zh-CN" altLang="en-US" smtClean="0"/>
              <a:t>2019/5/5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BA616E-4262-4C03-89DD-0AADBF07A593}" type="slidenum">
              <a:rPr lang="zh-CN" altLang="en-US" smtClean="0"/>
              <a:t>‹#›</a:t>
            </a:fld>
            <a:endParaRPr lang="zh-CN" altLang="en-US"/>
          </a:p>
        </p:txBody>
      </p:sp>
    </p:spTree>
    <p:extLst>
      <p:ext uri="{BB962C8B-B14F-4D97-AF65-F5344CB8AC3E}">
        <p14:creationId xmlns:p14="http://schemas.microsoft.com/office/powerpoint/2010/main" val="2832183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BA616E-4262-4C03-89DD-0AADBF07A593}" type="slidenum">
              <a:rPr lang="zh-CN" altLang="en-US" smtClean="0"/>
              <a:t>2</a:t>
            </a:fld>
            <a:endParaRPr lang="zh-CN" altLang="en-US"/>
          </a:p>
        </p:txBody>
      </p:sp>
    </p:spTree>
    <p:extLst>
      <p:ext uri="{BB962C8B-B14F-4D97-AF65-F5344CB8AC3E}">
        <p14:creationId xmlns:p14="http://schemas.microsoft.com/office/powerpoint/2010/main" val="17575208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BA616E-4262-4C03-89DD-0AADBF07A593}" type="slidenum">
              <a:rPr lang="zh-CN" altLang="en-US" smtClean="0"/>
              <a:t>15</a:t>
            </a:fld>
            <a:endParaRPr lang="zh-CN" altLang="en-US"/>
          </a:p>
        </p:txBody>
      </p:sp>
    </p:spTree>
    <p:extLst>
      <p:ext uri="{BB962C8B-B14F-4D97-AF65-F5344CB8AC3E}">
        <p14:creationId xmlns:p14="http://schemas.microsoft.com/office/powerpoint/2010/main" val="1822095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BA616E-4262-4C03-89DD-0AADBF07A593}" type="slidenum">
              <a:rPr lang="zh-CN" altLang="en-US" smtClean="0"/>
              <a:t>16</a:t>
            </a:fld>
            <a:endParaRPr lang="zh-CN" altLang="en-US"/>
          </a:p>
        </p:txBody>
      </p:sp>
    </p:spTree>
    <p:extLst>
      <p:ext uri="{BB962C8B-B14F-4D97-AF65-F5344CB8AC3E}">
        <p14:creationId xmlns:p14="http://schemas.microsoft.com/office/powerpoint/2010/main" val="2077855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smtClean="0">
                <a:solidFill>
                  <a:schemeClr val="tx1"/>
                </a:solidFill>
                <a:effectLst/>
                <a:latin typeface="+mn-lt"/>
                <a:ea typeface="+mn-ea"/>
                <a:cs typeface="+mn-cs"/>
              </a:rPr>
              <a:t>如果你想要根据观察到的数据来推断某些信息，</a:t>
            </a:r>
            <a:r>
              <a:rPr lang="en-US" altLang="zh-CN" sz="1200" b="0" i="0" kern="1200" smtClean="0">
                <a:solidFill>
                  <a:schemeClr val="tx1"/>
                </a:solidFill>
                <a:effectLst/>
                <a:latin typeface="+mn-lt"/>
                <a:ea typeface="+mn-ea"/>
                <a:cs typeface="+mn-cs"/>
              </a:rPr>
              <a:t>processing time</a:t>
            </a:r>
            <a:r>
              <a:rPr lang="zh-CN" altLang="en-US" sz="1200" b="0" i="0" kern="1200" smtClean="0">
                <a:solidFill>
                  <a:schemeClr val="tx1"/>
                </a:solidFill>
                <a:effectLst/>
                <a:latin typeface="+mn-lt"/>
                <a:ea typeface="+mn-ea"/>
                <a:cs typeface="+mn-cs"/>
              </a:rPr>
              <a:t>窗口正式你所需要的， 许多监控场景都属于这一类。 想象一下，跟踪发送到全球范围的</a:t>
            </a:r>
            <a:r>
              <a:rPr lang="en-US" altLang="zh-CN" sz="1200" b="0" i="0" kern="1200" smtClean="0">
                <a:solidFill>
                  <a:schemeClr val="tx1"/>
                </a:solidFill>
                <a:effectLst/>
                <a:latin typeface="+mn-lt"/>
                <a:ea typeface="+mn-ea"/>
                <a:cs typeface="+mn-cs"/>
              </a:rPr>
              <a:t>Web</a:t>
            </a:r>
            <a:r>
              <a:rPr lang="zh-CN" altLang="en-US" sz="1200" b="0" i="0" kern="1200" smtClean="0">
                <a:solidFill>
                  <a:schemeClr val="tx1"/>
                </a:solidFill>
                <a:effectLst/>
                <a:latin typeface="+mn-lt"/>
                <a:ea typeface="+mn-ea"/>
                <a:cs typeface="+mn-cs"/>
              </a:rPr>
              <a:t>服务的每秒请求数</a:t>
            </a:r>
            <a:endParaRPr lang="zh-CN" altLang="en-US"/>
          </a:p>
        </p:txBody>
      </p:sp>
      <p:sp>
        <p:nvSpPr>
          <p:cNvPr id="4" name="灯片编号占位符 3"/>
          <p:cNvSpPr>
            <a:spLocks noGrp="1"/>
          </p:cNvSpPr>
          <p:nvPr>
            <p:ph type="sldNum" sz="quarter" idx="10"/>
          </p:nvPr>
        </p:nvSpPr>
        <p:spPr/>
        <p:txBody>
          <a:bodyPr/>
          <a:lstStyle/>
          <a:p>
            <a:fld id="{6FBA616E-4262-4C03-89DD-0AADBF07A593}" type="slidenum">
              <a:rPr lang="zh-CN" altLang="en-US" smtClean="0"/>
              <a:t>17</a:t>
            </a:fld>
            <a:endParaRPr lang="zh-CN" altLang="en-US"/>
          </a:p>
        </p:txBody>
      </p:sp>
    </p:spTree>
    <p:extLst>
      <p:ext uri="{BB962C8B-B14F-4D97-AF65-F5344CB8AC3E}">
        <p14:creationId xmlns:p14="http://schemas.microsoft.com/office/powerpoint/2010/main" val="792981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smtClean="0">
                <a:solidFill>
                  <a:schemeClr val="tx1"/>
                </a:solidFill>
                <a:effectLst/>
                <a:latin typeface="+mn-lt"/>
                <a:ea typeface="+mn-ea"/>
                <a:cs typeface="+mn-cs"/>
              </a:rPr>
              <a:t>event time</a:t>
            </a:r>
            <a:r>
              <a:rPr lang="zh-CN" altLang="en-US" sz="1200" b="0" i="0" kern="1200" smtClean="0">
                <a:solidFill>
                  <a:schemeClr val="tx1"/>
                </a:solidFill>
                <a:effectLst/>
                <a:latin typeface="+mn-lt"/>
                <a:ea typeface="+mn-ea"/>
                <a:cs typeface="+mn-cs"/>
              </a:rPr>
              <a:t>窗口是在需要以有限个时间块来观察数据源时使用的窗口，这些数据源反映了这些事件实际发生的时间。 这是划分窗口的黄金标准</a:t>
            </a:r>
            <a:endParaRPr lang="en-US" altLang="zh-CN" sz="1200" b="0" i="0" kern="1200" smtClean="0">
              <a:solidFill>
                <a:schemeClr val="tx1"/>
              </a:solidFill>
              <a:effectLst/>
              <a:latin typeface="+mn-lt"/>
              <a:ea typeface="+mn-ea"/>
              <a:cs typeface="+mn-cs"/>
            </a:endParaRPr>
          </a:p>
          <a:p>
            <a:r>
              <a:rPr lang="en-US" altLang="zh-CN" sz="1200" b="0" i="0" kern="1200" smtClean="0">
                <a:solidFill>
                  <a:schemeClr val="tx1"/>
                </a:solidFill>
                <a:effectLst/>
                <a:latin typeface="+mn-lt"/>
                <a:ea typeface="+mn-ea"/>
                <a:cs typeface="+mn-cs"/>
              </a:rPr>
              <a:t>well-designed data-processing system with strongly consistent persistent state and a decent in-memory caching layer</a:t>
            </a:r>
          </a:p>
          <a:p>
            <a:r>
              <a:rPr lang="en-US" altLang="zh-CN" sz="1200" b="0" i="0" kern="1200" smtClean="0">
                <a:solidFill>
                  <a:schemeClr val="tx1"/>
                </a:solidFill>
                <a:effectLst/>
                <a:latin typeface="+mn-lt"/>
                <a:ea typeface="+mn-ea"/>
                <a:cs typeface="+mn-cs"/>
              </a:rPr>
              <a:t>many useful aggregations do not require the entire input set to be buffered (e.g., sum, or average)</a:t>
            </a:r>
          </a:p>
          <a:p>
            <a:endParaRPr lang="zh-CN" altLang="en-US"/>
          </a:p>
        </p:txBody>
      </p:sp>
      <p:sp>
        <p:nvSpPr>
          <p:cNvPr id="4" name="灯片编号占位符 3"/>
          <p:cNvSpPr>
            <a:spLocks noGrp="1"/>
          </p:cNvSpPr>
          <p:nvPr>
            <p:ph type="sldNum" sz="quarter" idx="10"/>
          </p:nvPr>
        </p:nvSpPr>
        <p:spPr/>
        <p:txBody>
          <a:bodyPr/>
          <a:lstStyle/>
          <a:p>
            <a:fld id="{6FBA616E-4262-4C03-89DD-0AADBF07A593}" type="slidenum">
              <a:rPr lang="zh-CN" altLang="en-US" smtClean="0"/>
              <a:t>18</a:t>
            </a:fld>
            <a:endParaRPr lang="zh-CN" altLang="en-US"/>
          </a:p>
        </p:txBody>
      </p:sp>
    </p:spTree>
    <p:extLst>
      <p:ext uri="{BB962C8B-B14F-4D97-AF65-F5344CB8AC3E}">
        <p14:creationId xmlns:p14="http://schemas.microsoft.com/office/powerpoint/2010/main" val="30294197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smtClean="0">
                <a:solidFill>
                  <a:schemeClr val="tx1"/>
                </a:solidFill>
                <a:effectLst/>
                <a:latin typeface="+mn-lt"/>
                <a:ea typeface="+mn-ea"/>
                <a:cs typeface="+mn-cs"/>
              </a:rPr>
              <a:t>Terminology	</a:t>
            </a:r>
          </a:p>
          <a:p>
            <a:r>
              <a:rPr lang="en-US" altLang="zh-CN" sz="1200" b="1" i="0" kern="1200" smtClean="0">
                <a:solidFill>
                  <a:schemeClr val="tx1"/>
                </a:solidFill>
                <a:effectLst/>
                <a:latin typeface="+mn-lt"/>
                <a:ea typeface="+mn-ea"/>
                <a:cs typeface="+mn-cs"/>
              </a:rPr>
              <a:t>batch versus streaming</a:t>
            </a:r>
          </a:p>
          <a:p>
            <a:r>
              <a:rPr lang="en-US" altLang="zh-CN" sz="1200" b="1" i="0" kern="1200" smtClean="0">
                <a:solidFill>
                  <a:schemeClr val="tx1"/>
                </a:solidFill>
                <a:effectLst/>
                <a:latin typeface="+mn-lt"/>
                <a:ea typeface="+mn-ea"/>
                <a:cs typeface="+mn-cs"/>
              </a:rPr>
              <a:t>data processing patterns</a:t>
            </a:r>
            <a:endParaRPr lang="zh-CN" altLang="en-US"/>
          </a:p>
        </p:txBody>
      </p:sp>
      <p:sp>
        <p:nvSpPr>
          <p:cNvPr id="4" name="灯片编号占位符 3"/>
          <p:cNvSpPr>
            <a:spLocks noGrp="1"/>
          </p:cNvSpPr>
          <p:nvPr>
            <p:ph type="sldNum" sz="quarter" idx="10"/>
          </p:nvPr>
        </p:nvSpPr>
        <p:spPr/>
        <p:txBody>
          <a:bodyPr/>
          <a:lstStyle/>
          <a:p>
            <a:fld id="{6FBA616E-4262-4C03-89DD-0AADBF07A593}" type="slidenum">
              <a:rPr lang="zh-CN" altLang="en-US" smtClean="0"/>
              <a:t>19</a:t>
            </a:fld>
            <a:endParaRPr lang="zh-CN" altLang="en-US"/>
          </a:p>
        </p:txBody>
      </p:sp>
    </p:spTree>
    <p:extLst>
      <p:ext uri="{BB962C8B-B14F-4D97-AF65-F5344CB8AC3E}">
        <p14:creationId xmlns:p14="http://schemas.microsoft.com/office/powerpoint/2010/main" val="37868978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BA616E-4262-4C03-89DD-0AADBF07A593}" type="slidenum">
              <a:rPr lang="zh-CN" altLang="en-US" smtClean="0"/>
              <a:t>20</a:t>
            </a:fld>
            <a:endParaRPr lang="zh-CN" altLang="en-US"/>
          </a:p>
        </p:txBody>
      </p:sp>
    </p:spTree>
    <p:extLst>
      <p:ext uri="{BB962C8B-B14F-4D97-AF65-F5344CB8AC3E}">
        <p14:creationId xmlns:p14="http://schemas.microsoft.com/office/powerpoint/2010/main" val="10214125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BA616E-4262-4C03-89DD-0AADBF07A593}" type="slidenum">
              <a:rPr lang="zh-CN" altLang="en-US" smtClean="0"/>
              <a:t>21</a:t>
            </a:fld>
            <a:endParaRPr lang="zh-CN" altLang="en-US"/>
          </a:p>
        </p:txBody>
      </p:sp>
    </p:spTree>
    <p:extLst>
      <p:ext uri="{BB962C8B-B14F-4D97-AF65-F5344CB8AC3E}">
        <p14:creationId xmlns:p14="http://schemas.microsoft.com/office/powerpoint/2010/main" val="3528988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FBA616E-4262-4C03-89DD-0AADBF07A593}" type="slidenum">
              <a:rPr lang="zh-CN" altLang="en-US" smtClean="0"/>
              <a:t>22</a:t>
            </a:fld>
            <a:endParaRPr lang="zh-CN" altLang="en-US"/>
          </a:p>
        </p:txBody>
      </p:sp>
    </p:spTree>
    <p:extLst>
      <p:ext uri="{BB962C8B-B14F-4D97-AF65-F5344CB8AC3E}">
        <p14:creationId xmlns:p14="http://schemas.microsoft.com/office/powerpoint/2010/main" val="32379738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i="0" kern="1200" smtClean="0">
                <a:solidFill>
                  <a:schemeClr val="tx1"/>
                </a:solidFill>
                <a:effectLst/>
                <a:latin typeface="+mn-lt"/>
                <a:ea typeface="+mn-ea"/>
                <a:cs typeface="+mn-cs"/>
              </a:rPr>
              <a:t>every new record, or they can happen</a:t>
            </a:r>
            <a:r>
              <a:rPr lang="zh-CN" altLang="en-US" sz="1200" i="0" kern="1200" smtClean="0">
                <a:solidFill>
                  <a:schemeClr val="tx1"/>
                </a:solidFill>
                <a:effectLst/>
                <a:latin typeface="+mn-lt"/>
                <a:ea typeface="+mn-ea"/>
                <a:cs typeface="+mn-cs"/>
              </a:rPr>
              <a:t>　</a:t>
            </a:r>
            <a:r>
              <a:rPr lang="en-US" altLang="zh-CN" sz="1200" i="0" kern="1200" smtClean="0">
                <a:solidFill>
                  <a:schemeClr val="tx1"/>
                </a:solidFill>
                <a:effectLst/>
                <a:latin typeface="+mn-lt"/>
                <a:ea typeface="+mn-ea"/>
                <a:cs typeface="+mn-cs"/>
              </a:rPr>
              <a:t>after some processing-time delay, such as once a minute.</a:t>
            </a:r>
            <a:br>
              <a:rPr lang="en-US" altLang="zh-CN" sz="1200" i="0" kern="1200" smtClean="0">
                <a:solidFill>
                  <a:schemeClr val="tx1"/>
                </a:solidFill>
                <a:effectLst/>
                <a:latin typeface="+mn-lt"/>
                <a:ea typeface="+mn-ea"/>
                <a:cs typeface="+mn-cs"/>
              </a:rPr>
            </a:br>
            <a:r>
              <a:rPr lang="en-US" altLang="zh-CN" sz="1200" i="0" kern="1200" smtClean="0">
                <a:solidFill>
                  <a:schemeClr val="tx1"/>
                </a:solidFill>
                <a:effectLst/>
                <a:latin typeface="+mn-lt"/>
                <a:ea typeface="+mn-ea"/>
                <a:cs typeface="+mn-cs"/>
              </a:rPr>
              <a:t/>
            </a:r>
            <a:br>
              <a:rPr lang="en-US" altLang="zh-CN" sz="1200" i="0" kern="1200" smtClean="0">
                <a:solidFill>
                  <a:schemeClr val="tx1"/>
                </a:solidFill>
                <a:effectLst/>
                <a:latin typeface="+mn-lt"/>
                <a:ea typeface="+mn-ea"/>
                <a:cs typeface="+mn-cs"/>
              </a:rPr>
            </a:br>
            <a:endParaRPr lang="zh-CN" altLang="en-US"/>
          </a:p>
        </p:txBody>
      </p:sp>
      <p:sp>
        <p:nvSpPr>
          <p:cNvPr id="4" name="灯片编号占位符 3"/>
          <p:cNvSpPr>
            <a:spLocks noGrp="1"/>
          </p:cNvSpPr>
          <p:nvPr>
            <p:ph type="sldNum" sz="quarter" idx="10"/>
          </p:nvPr>
        </p:nvSpPr>
        <p:spPr/>
        <p:txBody>
          <a:bodyPr/>
          <a:lstStyle/>
          <a:p>
            <a:fld id="{6FBA616E-4262-4C03-89DD-0AADBF07A593}" type="slidenum">
              <a:rPr lang="zh-CN" altLang="en-US" smtClean="0"/>
              <a:t>23</a:t>
            </a:fld>
            <a:endParaRPr lang="zh-CN" altLang="en-US"/>
          </a:p>
        </p:txBody>
      </p:sp>
    </p:spTree>
    <p:extLst>
      <p:ext uri="{BB962C8B-B14F-4D97-AF65-F5344CB8AC3E}">
        <p14:creationId xmlns:p14="http://schemas.microsoft.com/office/powerpoint/2010/main" val="5323828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i="0" smtClean="0"/>
              <a:t>Per-record triggering on a streaming engine</a:t>
            </a:r>
            <a:r>
              <a:rPr lang="zh-CN" altLang="en-US" i="0" smtClean="0"/>
              <a:t>：</a:t>
            </a:r>
            <a:endParaRPr lang="en-US" altLang="zh-CN" i="0" smtClean="0"/>
          </a:p>
          <a:p>
            <a:r>
              <a:rPr lang="en-US" altLang="zh-CN" i="0" smtClean="0"/>
              <a:t>	</a:t>
            </a:r>
            <a:r>
              <a:rPr lang="zh-CN" altLang="en-US" i="0" smtClean="0"/>
              <a:t>ｗｒｉｔｅ　ｔｏ　ｔａｂｌｅ</a:t>
            </a:r>
            <a:endParaRPr lang="en-US" altLang="zh-CN" i="0" smtClean="0"/>
          </a:p>
          <a:p>
            <a:r>
              <a:rPr lang="en-US" altLang="zh-CN" sz="1200" i="1" kern="1200" smtClean="0">
                <a:solidFill>
                  <a:schemeClr val="tx1"/>
                </a:solidFill>
                <a:effectLst/>
                <a:latin typeface="+mn-lt"/>
                <a:ea typeface="+mn-ea"/>
                <a:cs typeface="+mn-cs"/>
              </a:rPr>
              <a:t>Two-minute aligned delay triggers (i.e., microbatching)</a:t>
            </a:r>
            <a:r>
              <a:rPr lang="zh-CN" altLang="en-US" sz="1200" i="0" kern="1200" smtClean="0">
                <a:solidFill>
                  <a:schemeClr val="tx1"/>
                </a:solidFill>
                <a:effectLst/>
                <a:latin typeface="+mn-lt"/>
                <a:ea typeface="+mn-ea"/>
                <a:cs typeface="+mn-cs"/>
              </a:rPr>
              <a:t>：</a:t>
            </a:r>
            <a:endParaRPr lang="en-US" altLang="zh-CN" sz="1200" i="0" kern="1200" smtClean="0">
              <a:solidFill>
                <a:schemeClr val="tx1"/>
              </a:solidFill>
              <a:effectLst/>
              <a:latin typeface="+mn-lt"/>
              <a:ea typeface="+mn-ea"/>
              <a:cs typeface="+mn-cs"/>
            </a:endParaRPr>
          </a:p>
          <a:p>
            <a:r>
              <a:rPr lang="en-US" altLang="zh-CN" sz="1200" i="0" kern="1200" smtClean="0">
                <a:solidFill>
                  <a:schemeClr val="tx1"/>
                </a:solidFill>
                <a:effectLst/>
                <a:latin typeface="+mn-lt"/>
                <a:ea typeface="+mn-ea"/>
                <a:cs typeface="+mn-cs"/>
              </a:rPr>
              <a:t>	This sort of aligned delay trigger is effectively what you get from a microbatch</a:t>
            </a:r>
            <a:r>
              <a:rPr lang="zh-CN" altLang="en-US" sz="1200" i="0" kern="1200" smtClean="0">
                <a:solidFill>
                  <a:schemeClr val="tx1"/>
                </a:solidFill>
                <a:effectLst/>
                <a:latin typeface="+mn-lt"/>
                <a:ea typeface="+mn-ea"/>
                <a:cs typeface="+mn-cs"/>
              </a:rPr>
              <a:t>　</a:t>
            </a:r>
            <a:r>
              <a:rPr lang="en-US" altLang="zh-CN" sz="1200" i="0" kern="1200" smtClean="0">
                <a:solidFill>
                  <a:schemeClr val="tx1"/>
                </a:solidFill>
                <a:effectLst/>
                <a:latin typeface="+mn-lt"/>
                <a:ea typeface="+mn-ea"/>
                <a:cs typeface="+mn-cs"/>
              </a:rPr>
              <a:t>streaming system like Spark Streaming</a:t>
            </a:r>
          </a:p>
          <a:p>
            <a:r>
              <a:rPr lang="en-US" altLang="zh-CN" sz="1200" i="0" kern="1200" smtClean="0">
                <a:solidFill>
                  <a:schemeClr val="tx1"/>
                </a:solidFill>
                <a:effectLst/>
                <a:latin typeface="+mn-lt"/>
                <a:ea typeface="+mn-ea"/>
                <a:cs typeface="+mn-cs"/>
              </a:rPr>
              <a:t>	all updates happen at once</a:t>
            </a:r>
            <a:br>
              <a:rPr lang="en-US" altLang="zh-CN" sz="1200" i="0"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Two-minute unaligned delay triggers</a:t>
            </a:r>
            <a:r>
              <a:rPr lang="en-US" altLang="zh-CN" sz="1200" i="0" kern="1200" smtClean="0">
                <a:solidFill>
                  <a:schemeClr val="tx1"/>
                </a:solidFill>
                <a:effectLst/>
                <a:latin typeface="+mn-lt"/>
                <a:ea typeface="+mn-ea"/>
                <a:cs typeface="+mn-cs"/>
              </a:rPr>
              <a:t/>
            </a:r>
            <a:br>
              <a:rPr lang="en-US" altLang="zh-CN" sz="1200" i="0" kern="1200" smtClean="0">
                <a:solidFill>
                  <a:schemeClr val="tx1"/>
                </a:solidFill>
                <a:effectLst/>
                <a:latin typeface="+mn-lt"/>
                <a:ea typeface="+mn-ea"/>
                <a:cs typeface="+mn-cs"/>
              </a:rPr>
            </a:br>
            <a:r>
              <a:rPr lang="en-US" altLang="zh-CN" sz="1200" i="0" kern="1200" smtClean="0">
                <a:solidFill>
                  <a:schemeClr val="tx1"/>
                </a:solidFill>
                <a:effectLst/>
                <a:latin typeface="+mn-lt"/>
                <a:ea typeface="+mn-ea"/>
                <a:cs typeface="+mn-cs"/>
              </a:rPr>
              <a:t/>
            </a:r>
            <a:br>
              <a:rPr lang="en-US" altLang="zh-CN" sz="1200" i="0" kern="1200" smtClean="0">
                <a:solidFill>
                  <a:schemeClr val="tx1"/>
                </a:solidFill>
                <a:effectLst/>
                <a:latin typeface="+mn-lt"/>
                <a:ea typeface="+mn-ea"/>
                <a:cs typeface="+mn-cs"/>
              </a:rPr>
            </a:br>
            <a:r>
              <a:rPr lang="en-US" altLang="zh-CN" sz="1200" i="0" kern="1200" smtClean="0">
                <a:solidFill>
                  <a:schemeClr val="tx1"/>
                </a:solidFill>
                <a:effectLst/>
                <a:latin typeface="+mn-lt"/>
                <a:ea typeface="+mn-ea"/>
                <a:cs typeface="+mn-cs"/>
              </a:rPr>
              <a:t/>
            </a:r>
            <a:br>
              <a:rPr lang="en-US" altLang="zh-CN" sz="1200" i="0" kern="1200" smtClean="0">
                <a:solidFill>
                  <a:schemeClr val="tx1"/>
                </a:solidFill>
                <a:effectLst/>
                <a:latin typeface="+mn-lt"/>
                <a:ea typeface="+mn-ea"/>
                <a:cs typeface="+mn-cs"/>
              </a:rPr>
            </a:br>
            <a:r>
              <a:rPr lang="en-US" altLang="zh-CN" sz="1200" i="0" kern="1200" smtClean="0">
                <a:solidFill>
                  <a:schemeClr val="tx1"/>
                </a:solidFill>
                <a:effectLst/>
                <a:latin typeface="+mn-lt"/>
                <a:ea typeface="+mn-ea"/>
                <a:cs typeface="+mn-cs"/>
              </a:rPr>
              <a:t/>
            </a:r>
            <a:br>
              <a:rPr lang="en-US" altLang="zh-CN" sz="1200" i="0" kern="1200" smtClean="0">
                <a:solidFill>
                  <a:schemeClr val="tx1"/>
                </a:solidFill>
                <a:effectLst/>
                <a:latin typeface="+mn-lt"/>
                <a:ea typeface="+mn-ea"/>
                <a:cs typeface="+mn-cs"/>
              </a:rPr>
            </a:br>
            <a:r>
              <a:rPr lang="en-US" altLang="zh-CN" sz="1200" i="0" kern="1200" smtClean="0">
                <a:solidFill>
                  <a:schemeClr val="tx1"/>
                </a:solidFill>
                <a:effectLst/>
                <a:latin typeface="+mn-lt"/>
                <a:ea typeface="+mn-ea"/>
                <a:cs typeface="+mn-cs"/>
              </a:rPr>
              <a:t/>
            </a:r>
            <a:br>
              <a:rPr lang="en-US" altLang="zh-CN" sz="1200" i="0" kern="1200" smtClean="0">
                <a:solidFill>
                  <a:schemeClr val="tx1"/>
                </a:solidFill>
                <a:effectLst/>
                <a:latin typeface="+mn-lt"/>
                <a:ea typeface="+mn-ea"/>
                <a:cs typeface="+mn-cs"/>
              </a:rPr>
            </a:br>
            <a:endParaRPr lang="zh-CN" altLang="en-US" i="0"/>
          </a:p>
        </p:txBody>
      </p:sp>
      <p:sp>
        <p:nvSpPr>
          <p:cNvPr id="4" name="灯片编号占位符 3"/>
          <p:cNvSpPr>
            <a:spLocks noGrp="1"/>
          </p:cNvSpPr>
          <p:nvPr>
            <p:ph type="sldNum" sz="quarter" idx="10"/>
          </p:nvPr>
        </p:nvSpPr>
        <p:spPr/>
        <p:txBody>
          <a:bodyPr/>
          <a:lstStyle/>
          <a:p>
            <a:fld id="{6FBA616E-4262-4C03-89DD-0AADBF07A593}" type="slidenum">
              <a:rPr lang="zh-CN" altLang="en-US" smtClean="0"/>
              <a:t>24</a:t>
            </a:fld>
            <a:endParaRPr lang="zh-CN" altLang="en-US"/>
          </a:p>
        </p:txBody>
      </p:sp>
    </p:spTree>
    <p:extLst>
      <p:ext uri="{BB962C8B-B14F-4D97-AF65-F5344CB8AC3E}">
        <p14:creationId xmlns:p14="http://schemas.microsoft.com/office/powerpoint/2010/main" val="3082273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Streaming 101</a:t>
            </a:r>
            <a:r>
              <a:rPr lang="zh-CN" altLang="en-US" smtClean="0"/>
              <a:t>：主要讲解一些背景信息以及阐述一些基本术语以便深入时间领域及从</a:t>
            </a:r>
            <a:r>
              <a:rPr lang="en-US" altLang="zh-CN" sz="1200" b="0" i="0" kern="1200" smtClean="0">
                <a:solidFill>
                  <a:schemeClr val="tx1"/>
                </a:solidFill>
                <a:effectLst/>
                <a:latin typeface="+mn-lt"/>
                <a:ea typeface="+mn-ea"/>
                <a:cs typeface="+mn-cs"/>
              </a:rPr>
              <a:t>high-level</a:t>
            </a:r>
            <a:r>
              <a:rPr lang="zh-CN" altLang="en-US" sz="1200" b="0" i="0" kern="1200" smtClean="0">
                <a:solidFill>
                  <a:schemeClr val="tx1"/>
                </a:solidFill>
                <a:effectLst/>
                <a:latin typeface="+mn-lt"/>
                <a:ea typeface="+mn-ea"/>
                <a:cs typeface="+mn-cs"/>
              </a:rPr>
              <a:t>层次来概述数据处理的常见处理方法，包括</a:t>
            </a:r>
            <a:r>
              <a:rPr lang="en-US" altLang="zh-CN" sz="1200" b="0" i="0" kern="1200" smtClean="0">
                <a:solidFill>
                  <a:schemeClr val="tx1"/>
                </a:solidFill>
                <a:effectLst/>
                <a:latin typeface="+mn-lt"/>
                <a:ea typeface="+mn-ea"/>
                <a:cs typeface="+mn-cs"/>
              </a:rPr>
              <a:t>batch and streaming</a:t>
            </a:r>
          </a:p>
          <a:p>
            <a:endParaRPr lang="zh-CN" altLang="en-US"/>
          </a:p>
        </p:txBody>
      </p:sp>
      <p:sp>
        <p:nvSpPr>
          <p:cNvPr id="4" name="灯片编号占位符 3"/>
          <p:cNvSpPr>
            <a:spLocks noGrp="1"/>
          </p:cNvSpPr>
          <p:nvPr>
            <p:ph type="sldNum" sz="quarter" idx="10"/>
          </p:nvPr>
        </p:nvSpPr>
        <p:spPr/>
        <p:txBody>
          <a:bodyPr/>
          <a:lstStyle/>
          <a:p>
            <a:fld id="{6FBA616E-4262-4C03-89DD-0AADBF07A593}" type="slidenum">
              <a:rPr lang="zh-CN" altLang="en-US" smtClean="0"/>
              <a:t>4</a:t>
            </a:fld>
            <a:endParaRPr lang="zh-CN" altLang="en-US"/>
          </a:p>
        </p:txBody>
      </p:sp>
    </p:spTree>
    <p:extLst>
      <p:ext uri="{BB962C8B-B14F-4D97-AF65-F5344CB8AC3E}">
        <p14:creationId xmlns:p14="http://schemas.microsoft.com/office/powerpoint/2010/main" val="3198236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FBA616E-4262-4C03-89DD-0AADBF07A593}" type="slidenum">
              <a:rPr lang="zh-CN" altLang="en-US" smtClean="0"/>
              <a:t>25</a:t>
            </a:fld>
            <a:endParaRPr lang="zh-CN" altLang="en-US"/>
          </a:p>
        </p:txBody>
      </p:sp>
    </p:spTree>
    <p:extLst>
      <p:ext uri="{BB962C8B-B14F-4D97-AF65-F5344CB8AC3E}">
        <p14:creationId xmlns:p14="http://schemas.microsoft.com/office/powerpoint/2010/main" val="3362256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i="0" kern="1200" smtClean="0">
                <a:solidFill>
                  <a:schemeClr val="tx1"/>
                </a:solidFill>
                <a:effectLst/>
                <a:latin typeface="+mn-lt"/>
                <a:ea typeface="+mn-ea"/>
                <a:cs typeface="+mn-cs"/>
              </a:rPr>
              <a:t>The perfect watermark, as you might expect, perfectly captures the event-time</a:t>
            </a:r>
            <a:br>
              <a:rPr lang="en-US" altLang="zh-CN" sz="1200" i="0" kern="1200" smtClean="0">
                <a:solidFill>
                  <a:schemeClr val="tx1"/>
                </a:solidFill>
                <a:effectLst/>
                <a:latin typeface="+mn-lt"/>
                <a:ea typeface="+mn-ea"/>
                <a:cs typeface="+mn-cs"/>
              </a:rPr>
            </a:br>
            <a:r>
              <a:rPr lang="en-US" altLang="zh-CN" sz="1200" i="0" kern="1200" smtClean="0">
                <a:solidFill>
                  <a:schemeClr val="tx1"/>
                </a:solidFill>
                <a:effectLst/>
                <a:latin typeface="+mn-lt"/>
                <a:ea typeface="+mn-ea"/>
                <a:cs typeface="+mn-cs"/>
              </a:rPr>
              <a:t>completeness of the pipeline as time progresses</a:t>
            </a:r>
          </a:p>
          <a:p>
            <a:r>
              <a:rPr lang="en-US" altLang="zh-CN" sz="1200" b="1" i="0" kern="1200" smtClean="0">
                <a:solidFill>
                  <a:schemeClr val="tx1"/>
                </a:solidFill>
                <a:effectLst/>
                <a:latin typeface="+mn-lt"/>
                <a:ea typeface="+mn-ea"/>
                <a:cs typeface="+mn-cs"/>
              </a:rPr>
              <a:t>Too slow:</a:t>
            </a:r>
            <a:r>
              <a:rPr lang="en-US" altLang="zh-CN" sz="1200" b="0" i="0" kern="1200" smtClean="0">
                <a:solidFill>
                  <a:schemeClr val="tx1"/>
                </a:solidFill>
                <a:effectLst/>
                <a:latin typeface="+mn-lt"/>
                <a:ea typeface="+mn-ea"/>
                <a:cs typeface="+mn-cs"/>
              </a:rPr>
              <a:t>watermarks provide a very useful notion of completeness</a:t>
            </a:r>
          </a:p>
          <a:p>
            <a:r>
              <a:rPr lang="en-US" altLang="zh-CN" sz="1200" b="1" i="0" kern="1200" smtClean="0">
                <a:solidFill>
                  <a:schemeClr val="tx1"/>
                </a:solidFill>
                <a:effectLst/>
                <a:latin typeface="+mn-lt"/>
                <a:ea typeface="+mn-ea"/>
                <a:cs typeface="+mn-cs"/>
              </a:rPr>
              <a:t>Too fast:</a:t>
            </a:r>
            <a:r>
              <a:rPr lang="en-US" altLang="zh-CN" sz="1200" b="0" i="0" kern="1200" smtClean="0">
                <a:solidFill>
                  <a:schemeClr val="tx1"/>
                </a:solidFill>
                <a:effectLst/>
                <a:latin typeface="+mn-lt"/>
                <a:ea typeface="+mn-ea"/>
                <a:cs typeface="+mn-cs"/>
              </a:rPr>
              <a:t> incorrect output value of 5 instead of 14.. correctness</a:t>
            </a:r>
            <a:endParaRPr lang="zh-CN" altLang="en-US"/>
          </a:p>
        </p:txBody>
      </p:sp>
      <p:sp>
        <p:nvSpPr>
          <p:cNvPr id="4" name="灯片编号占位符 3"/>
          <p:cNvSpPr>
            <a:spLocks noGrp="1"/>
          </p:cNvSpPr>
          <p:nvPr>
            <p:ph type="sldNum" sz="quarter" idx="10"/>
          </p:nvPr>
        </p:nvSpPr>
        <p:spPr/>
        <p:txBody>
          <a:bodyPr/>
          <a:lstStyle/>
          <a:p>
            <a:fld id="{6FBA616E-4262-4C03-89DD-0AADBF07A593}" type="slidenum">
              <a:rPr lang="zh-CN" altLang="en-US" smtClean="0"/>
              <a:t>26</a:t>
            </a:fld>
            <a:endParaRPr lang="zh-CN" altLang="en-US"/>
          </a:p>
        </p:txBody>
      </p:sp>
    </p:spTree>
    <p:extLst>
      <p:ext uri="{BB962C8B-B14F-4D97-AF65-F5344CB8AC3E}">
        <p14:creationId xmlns:p14="http://schemas.microsoft.com/office/powerpoint/2010/main" val="23111524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i="0" kern="1200" smtClean="0">
                <a:solidFill>
                  <a:schemeClr val="tx1"/>
                </a:solidFill>
                <a:effectLst/>
                <a:latin typeface="+mn-lt"/>
                <a:ea typeface="+mn-ea"/>
                <a:cs typeface="+mn-cs"/>
              </a:rPr>
              <a:t>Well, if repeated update triggers provide low-latency updates but no way to reason</a:t>
            </a:r>
            <a:br>
              <a:rPr lang="en-US" altLang="zh-CN" sz="1200" i="0" kern="1200" smtClean="0">
                <a:solidFill>
                  <a:schemeClr val="tx1"/>
                </a:solidFill>
                <a:effectLst/>
                <a:latin typeface="+mn-lt"/>
                <a:ea typeface="+mn-ea"/>
                <a:cs typeface="+mn-cs"/>
              </a:rPr>
            </a:br>
            <a:r>
              <a:rPr lang="en-US" altLang="zh-CN" sz="1200" i="0" kern="1200" smtClean="0">
                <a:solidFill>
                  <a:schemeClr val="tx1"/>
                </a:solidFill>
                <a:effectLst/>
                <a:latin typeface="+mn-lt"/>
                <a:ea typeface="+mn-ea"/>
                <a:cs typeface="+mn-cs"/>
              </a:rPr>
              <a:t>about completeness, and watermarks provide a notion of completeness but variable</a:t>
            </a:r>
            <a:br>
              <a:rPr lang="en-US" altLang="zh-CN" sz="1200" i="0" kern="1200" smtClean="0">
                <a:solidFill>
                  <a:schemeClr val="tx1"/>
                </a:solidFill>
                <a:effectLst/>
                <a:latin typeface="+mn-lt"/>
                <a:ea typeface="+mn-ea"/>
                <a:cs typeface="+mn-cs"/>
              </a:rPr>
            </a:br>
            <a:r>
              <a:rPr lang="en-US" altLang="zh-CN" sz="1200" i="0" kern="1200" smtClean="0">
                <a:solidFill>
                  <a:schemeClr val="tx1"/>
                </a:solidFill>
                <a:effectLst/>
                <a:latin typeface="+mn-lt"/>
                <a:ea typeface="+mn-ea"/>
                <a:cs typeface="+mn-cs"/>
              </a:rPr>
              <a:t>and possible high latency, why not combine their powers together?</a:t>
            </a:r>
            <a:endParaRPr lang="zh-CN" altLang="en-US"/>
          </a:p>
        </p:txBody>
      </p:sp>
      <p:sp>
        <p:nvSpPr>
          <p:cNvPr id="4" name="灯片编号占位符 3"/>
          <p:cNvSpPr>
            <a:spLocks noGrp="1"/>
          </p:cNvSpPr>
          <p:nvPr>
            <p:ph type="sldNum" sz="quarter" idx="10"/>
          </p:nvPr>
        </p:nvSpPr>
        <p:spPr/>
        <p:txBody>
          <a:bodyPr/>
          <a:lstStyle/>
          <a:p>
            <a:fld id="{6FBA616E-4262-4C03-89DD-0AADBF07A593}" type="slidenum">
              <a:rPr lang="zh-CN" altLang="en-US" smtClean="0"/>
              <a:t>27</a:t>
            </a:fld>
            <a:endParaRPr lang="zh-CN" altLang="en-US"/>
          </a:p>
        </p:txBody>
      </p:sp>
    </p:spTree>
    <p:extLst>
      <p:ext uri="{BB962C8B-B14F-4D97-AF65-F5344CB8AC3E}">
        <p14:creationId xmlns:p14="http://schemas.microsoft.com/office/powerpoint/2010/main" val="17509158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i="0" kern="1200" smtClean="0">
                <a:solidFill>
                  <a:schemeClr val="tx1"/>
                </a:solidFill>
                <a:effectLst/>
                <a:latin typeface="+mn-lt"/>
                <a:ea typeface="+mn-ea"/>
                <a:cs typeface="+mn-cs"/>
              </a:rPr>
              <a:t>Well, if repeated update triggers provide low-latency updates but no way to reason</a:t>
            </a:r>
            <a:br>
              <a:rPr lang="en-US" altLang="zh-CN" sz="1200" i="0" kern="1200" smtClean="0">
                <a:solidFill>
                  <a:schemeClr val="tx1"/>
                </a:solidFill>
                <a:effectLst/>
                <a:latin typeface="+mn-lt"/>
                <a:ea typeface="+mn-ea"/>
                <a:cs typeface="+mn-cs"/>
              </a:rPr>
            </a:br>
            <a:r>
              <a:rPr lang="en-US" altLang="zh-CN" sz="1200" i="0" kern="1200" smtClean="0">
                <a:solidFill>
                  <a:schemeClr val="tx1"/>
                </a:solidFill>
                <a:effectLst/>
                <a:latin typeface="+mn-lt"/>
                <a:ea typeface="+mn-ea"/>
                <a:cs typeface="+mn-cs"/>
              </a:rPr>
              <a:t>about completeness, and watermarks provide a notion of completeness but variable</a:t>
            </a:r>
            <a:br>
              <a:rPr lang="en-US" altLang="zh-CN" sz="1200" i="0" kern="1200" smtClean="0">
                <a:solidFill>
                  <a:schemeClr val="tx1"/>
                </a:solidFill>
                <a:effectLst/>
                <a:latin typeface="+mn-lt"/>
                <a:ea typeface="+mn-ea"/>
                <a:cs typeface="+mn-cs"/>
              </a:rPr>
            </a:br>
            <a:r>
              <a:rPr lang="en-US" altLang="zh-CN" sz="1200" i="0" kern="1200" smtClean="0">
                <a:solidFill>
                  <a:schemeClr val="tx1"/>
                </a:solidFill>
                <a:effectLst/>
                <a:latin typeface="+mn-lt"/>
                <a:ea typeface="+mn-ea"/>
                <a:cs typeface="+mn-cs"/>
              </a:rPr>
              <a:t>and possible high latency, why not combine their powers together?</a:t>
            </a:r>
            <a:endParaRPr lang="zh-CN" altLang="en-US"/>
          </a:p>
        </p:txBody>
      </p:sp>
      <p:sp>
        <p:nvSpPr>
          <p:cNvPr id="4" name="灯片编号占位符 3"/>
          <p:cNvSpPr>
            <a:spLocks noGrp="1"/>
          </p:cNvSpPr>
          <p:nvPr>
            <p:ph type="sldNum" sz="quarter" idx="10"/>
          </p:nvPr>
        </p:nvSpPr>
        <p:spPr/>
        <p:txBody>
          <a:bodyPr/>
          <a:lstStyle/>
          <a:p>
            <a:fld id="{6FBA616E-4262-4C03-89DD-0AADBF07A593}" type="slidenum">
              <a:rPr lang="zh-CN" altLang="en-US" smtClean="0"/>
              <a:t>28</a:t>
            </a:fld>
            <a:endParaRPr lang="zh-CN" altLang="en-US"/>
          </a:p>
        </p:txBody>
      </p:sp>
    </p:spTree>
    <p:extLst>
      <p:ext uri="{BB962C8B-B14F-4D97-AF65-F5344CB8AC3E}">
        <p14:creationId xmlns:p14="http://schemas.microsoft.com/office/powerpoint/2010/main" val="13619233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FBA616E-4262-4C03-89DD-0AADBF07A593}" type="slidenum">
              <a:rPr lang="zh-CN" altLang="en-US" smtClean="0"/>
              <a:t>29</a:t>
            </a:fld>
            <a:endParaRPr lang="zh-CN" altLang="en-US"/>
          </a:p>
        </p:txBody>
      </p:sp>
    </p:spTree>
    <p:extLst>
      <p:ext uri="{BB962C8B-B14F-4D97-AF65-F5344CB8AC3E}">
        <p14:creationId xmlns:p14="http://schemas.microsoft.com/office/powerpoint/2010/main" val="12693920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i="0" kern="1200" smtClean="0">
                <a:solidFill>
                  <a:schemeClr val="tx1"/>
                </a:solidFill>
                <a:effectLst/>
                <a:latin typeface="+mn-lt"/>
                <a:ea typeface="+mn-ea"/>
                <a:cs typeface="+mn-cs"/>
              </a:rPr>
              <a:t>Well, if repeated update triggers provide low-latency updates but no way to reason</a:t>
            </a:r>
            <a:br>
              <a:rPr lang="en-US" altLang="zh-CN" sz="1200" i="0" kern="1200" smtClean="0">
                <a:solidFill>
                  <a:schemeClr val="tx1"/>
                </a:solidFill>
                <a:effectLst/>
                <a:latin typeface="+mn-lt"/>
                <a:ea typeface="+mn-ea"/>
                <a:cs typeface="+mn-cs"/>
              </a:rPr>
            </a:br>
            <a:r>
              <a:rPr lang="en-US" altLang="zh-CN" sz="1200" i="0" kern="1200" smtClean="0">
                <a:solidFill>
                  <a:schemeClr val="tx1"/>
                </a:solidFill>
                <a:effectLst/>
                <a:latin typeface="+mn-lt"/>
                <a:ea typeface="+mn-ea"/>
                <a:cs typeface="+mn-cs"/>
              </a:rPr>
              <a:t>about completeness, and watermarks provide a notion of completeness but variable</a:t>
            </a:r>
            <a:br>
              <a:rPr lang="en-US" altLang="zh-CN" sz="1200" i="0" kern="1200" smtClean="0">
                <a:solidFill>
                  <a:schemeClr val="tx1"/>
                </a:solidFill>
                <a:effectLst/>
                <a:latin typeface="+mn-lt"/>
                <a:ea typeface="+mn-ea"/>
                <a:cs typeface="+mn-cs"/>
              </a:rPr>
            </a:br>
            <a:r>
              <a:rPr lang="en-US" altLang="zh-CN" sz="1200" i="0" kern="1200" smtClean="0">
                <a:solidFill>
                  <a:schemeClr val="tx1"/>
                </a:solidFill>
                <a:effectLst/>
                <a:latin typeface="+mn-lt"/>
                <a:ea typeface="+mn-ea"/>
                <a:cs typeface="+mn-cs"/>
              </a:rPr>
              <a:t>and possible high latency, why not combine their powers together?</a:t>
            </a:r>
            <a:endParaRPr lang="zh-CN" altLang="en-US"/>
          </a:p>
        </p:txBody>
      </p:sp>
      <p:sp>
        <p:nvSpPr>
          <p:cNvPr id="4" name="灯片编号占位符 3"/>
          <p:cNvSpPr>
            <a:spLocks noGrp="1"/>
          </p:cNvSpPr>
          <p:nvPr>
            <p:ph type="sldNum" sz="quarter" idx="10"/>
          </p:nvPr>
        </p:nvSpPr>
        <p:spPr/>
        <p:txBody>
          <a:bodyPr/>
          <a:lstStyle/>
          <a:p>
            <a:fld id="{6FBA616E-4262-4C03-89DD-0AADBF07A593}" type="slidenum">
              <a:rPr lang="zh-CN" altLang="en-US" smtClean="0"/>
              <a:t>30</a:t>
            </a:fld>
            <a:endParaRPr lang="zh-CN" altLang="en-US"/>
          </a:p>
        </p:txBody>
      </p:sp>
    </p:spTree>
    <p:extLst>
      <p:ext uri="{BB962C8B-B14F-4D97-AF65-F5344CB8AC3E}">
        <p14:creationId xmlns:p14="http://schemas.microsoft.com/office/powerpoint/2010/main" val="31775491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i="0" kern="1200" smtClean="0">
                <a:solidFill>
                  <a:schemeClr val="tx1"/>
                </a:solidFill>
                <a:effectLst/>
                <a:latin typeface="+mn-lt"/>
                <a:ea typeface="+mn-ea"/>
                <a:cs typeface="+mn-cs"/>
              </a:rPr>
              <a:t>What </a:t>
            </a:r>
            <a:r>
              <a:rPr lang="zh-CN" altLang="en-US" sz="1200" i="0" kern="1200" smtClean="0">
                <a:solidFill>
                  <a:schemeClr val="tx1"/>
                </a:solidFill>
                <a:effectLst/>
                <a:latin typeface="+mn-lt"/>
                <a:ea typeface="+mn-ea"/>
                <a:cs typeface="+mn-cs"/>
              </a:rPr>
              <a:t>业务逻辑是什么</a:t>
            </a:r>
            <a:r>
              <a:rPr lang="en-US" altLang="zh-CN" sz="1200" i="0" kern="1200" smtClean="0">
                <a:solidFill>
                  <a:schemeClr val="tx1"/>
                </a:solidFill>
                <a:effectLst/>
                <a:latin typeface="+mn-lt"/>
                <a:ea typeface="+mn-ea"/>
                <a:cs typeface="+mn-cs"/>
              </a:rPr>
              <a:t>? (ParDo, Combine)</a:t>
            </a:r>
            <a:br>
              <a:rPr lang="en-US" altLang="zh-CN" sz="1200" i="0" kern="1200" smtClean="0">
                <a:solidFill>
                  <a:schemeClr val="tx1"/>
                </a:solidFill>
                <a:effectLst/>
                <a:latin typeface="+mn-lt"/>
                <a:ea typeface="+mn-ea"/>
                <a:cs typeface="+mn-cs"/>
              </a:rPr>
            </a:br>
            <a:r>
              <a:rPr lang="en-US" altLang="zh-CN" sz="1200" i="0" kern="1200" smtClean="0">
                <a:solidFill>
                  <a:schemeClr val="tx1"/>
                </a:solidFill>
                <a:effectLst/>
                <a:latin typeface="+mn-lt"/>
                <a:ea typeface="+mn-ea"/>
                <a:cs typeface="+mn-cs"/>
              </a:rPr>
              <a:t>Where </a:t>
            </a:r>
            <a:r>
              <a:rPr lang="zh-CN" altLang="en-US" sz="1200" i="0" kern="1200" smtClean="0">
                <a:solidFill>
                  <a:schemeClr val="tx1"/>
                </a:solidFill>
                <a:effectLst/>
                <a:latin typeface="+mn-lt"/>
                <a:ea typeface="+mn-ea"/>
                <a:cs typeface="+mn-cs"/>
              </a:rPr>
              <a:t>在事件时间轴上对应哪里</a:t>
            </a:r>
            <a:r>
              <a:rPr lang="en-US" altLang="zh-CN" sz="1200" i="0" kern="1200" smtClean="0">
                <a:solidFill>
                  <a:schemeClr val="tx1"/>
                </a:solidFill>
                <a:effectLst/>
                <a:latin typeface="+mn-lt"/>
                <a:ea typeface="+mn-ea"/>
                <a:cs typeface="+mn-cs"/>
              </a:rPr>
              <a:t>? (Windowing)</a:t>
            </a:r>
            <a:br>
              <a:rPr lang="en-US" altLang="zh-CN" sz="1200" i="0" kern="1200" smtClean="0">
                <a:solidFill>
                  <a:schemeClr val="tx1"/>
                </a:solidFill>
                <a:effectLst/>
                <a:latin typeface="+mn-lt"/>
                <a:ea typeface="+mn-ea"/>
                <a:cs typeface="+mn-cs"/>
              </a:rPr>
            </a:br>
            <a:r>
              <a:rPr lang="en-US" altLang="zh-CN" sz="1200" i="0" kern="1200" smtClean="0">
                <a:solidFill>
                  <a:schemeClr val="tx1"/>
                </a:solidFill>
                <a:effectLst/>
                <a:latin typeface="+mn-lt"/>
                <a:ea typeface="+mn-ea"/>
                <a:cs typeface="+mn-cs"/>
              </a:rPr>
              <a:t>When </a:t>
            </a:r>
            <a:r>
              <a:rPr lang="zh-CN" altLang="en-US" sz="1200" i="0" kern="1200" smtClean="0">
                <a:solidFill>
                  <a:schemeClr val="tx1"/>
                </a:solidFill>
                <a:effectLst/>
                <a:latin typeface="+mn-lt"/>
                <a:ea typeface="+mn-ea"/>
                <a:cs typeface="+mn-cs"/>
              </a:rPr>
              <a:t>何时输出结果？ </a:t>
            </a:r>
            <a:r>
              <a:rPr lang="en-US" altLang="zh-CN" sz="1200" i="0" kern="1200" smtClean="0">
                <a:solidFill>
                  <a:schemeClr val="tx1"/>
                </a:solidFill>
                <a:effectLst/>
                <a:latin typeface="+mn-lt"/>
                <a:ea typeface="+mn-ea"/>
                <a:cs typeface="+mn-cs"/>
              </a:rPr>
              <a:t>(Triggering)</a:t>
            </a:r>
            <a:br>
              <a:rPr lang="en-US" altLang="zh-CN" sz="1200" i="0" kern="1200" smtClean="0">
                <a:solidFill>
                  <a:schemeClr val="tx1"/>
                </a:solidFill>
                <a:effectLst/>
                <a:latin typeface="+mn-lt"/>
                <a:ea typeface="+mn-ea"/>
                <a:cs typeface="+mn-cs"/>
              </a:rPr>
            </a:br>
            <a:r>
              <a:rPr lang="en-US" altLang="zh-CN" sz="1200" i="0" kern="1200" smtClean="0">
                <a:solidFill>
                  <a:schemeClr val="tx1"/>
                </a:solidFill>
                <a:effectLst/>
                <a:latin typeface="+mn-lt"/>
                <a:ea typeface="+mn-ea"/>
                <a:cs typeface="+mn-cs"/>
              </a:rPr>
              <a:t>How </a:t>
            </a:r>
            <a:r>
              <a:rPr lang="zh-CN" altLang="en-US" sz="1200" i="0" kern="1200" smtClean="0">
                <a:solidFill>
                  <a:schemeClr val="tx1"/>
                </a:solidFill>
                <a:effectLst/>
                <a:latin typeface="+mn-lt"/>
                <a:ea typeface="+mn-ea"/>
                <a:cs typeface="+mn-cs"/>
              </a:rPr>
              <a:t>如何更新结果？ </a:t>
            </a:r>
            <a:r>
              <a:rPr lang="en-US" altLang="zh-CN" sz="1200" i="0" kern="1200" smtClean="0">
                <a:solidFill>
                  <a:schemeClr val="tx1"/>
                </a:solidFill>
                <a:effectLst/>
                <a:latin typeface="+mn-lt"/>
                <a:ea typeface="+mn-ea"/>
                <a:cs typeface="+mn-cs"/>
              </a:rPr>
              <a:t>(Accumulating)</a:t>
            </a:r>
            <a:br>
              <a:rPr lang="en-US" altLang="zh-CN" sz="1200" i="0" kern="1200" smtClean="0">
                <a:solidFill>
                  <a:schemeClr val="tx1"/>
                </a:solidFill>
                <a:effectLst/>
                <a:latin typeface="+mn-lt"/>
                <a:ea typeface="+mn-ea"/>
                <a:cs typeface="+mn-cs"/>
              </a:rPr>
            </a:br>
            <a:endParaRPr lang="zh-CN" altLang="en-US"/>
          </a:p>
        </p:txBody>
      </p:sp>
      <p:sp>
        <p:nvSpPr>
          <p:cNvPr id="4" name="灯片编号占位符 3"/>
          <p:cNvSpPr>
            <a:spLocks noGrp="1"/>
          </p:cNvSpPr>
          <p:nvPr>
            <p:ph type="sldNum" sz="quarter" idx="10"/>
          </p:nvPr>
        </p:nvSpPr>
        <p:spPr/>
        <p:txBody>
          <a:bodyPr/>
          <a:lstStyle/>
          <a:p>
            <a:fld id="{6FBA616E-4262-4C03-89DD-0AADBF07A593}" type="slidenum">
              <a:rPr lang="zh-CN" altLang="en-US" smtClean="0"/>
              <a:t>31</a:t>
            </a:fld>
            <a:endParaRPr lang="zh-CN" altLang="en-US"/>
          </a:p>
        </p:txBody>
      </p:sp>
    </p:spTree>
    <p:extLst>
      <p:ext uri="{BB962C8B-B14F-4D97-AF65-F5344CB8AC3E}">
        <p14:creationId xmlns:p14="http://schemas.microsoft.com/office/powerpoint/2010/main" val="40435392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BA616E-4262-4C03-89DD-0AADBF07A593}" type="slidenum">
              <a:rPr lang="zh-CN" altLang="en-US" smtClean="0"/>
              <a:t>32</a:t>
            </a:fld>
            <a:endParaRPr lang="zh-CN" altLang="en-US"/>
          </a:p>
        </p:txBody>
      </p:sp>
    </p:spTree>
    <p:extLst>
      <p:ext uri="{BB962C8B-B14F-4D97-AF65-F5344CB8AC3E}">
        <p14:creationId xmlns:p14="http://schemas.microsoft.com/office/powerpoint/2010/main" val="27573252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BA616E-4262-4C03-89DD-0AADBF07A593}" type="slidenum">
              <a:rPr lang="zh-CN" altLang="en-US" smtClean="0"/>
              <a:t>33</a:t>
            </a:fld>
            <a:endParaRPr lang="zh-CN" altLang="en-US"/>
          </a:p>
        </p:txBody>
      </p:sp>
    </p:spTree>
    <p:extLst>
      <p:ext uri="{BB962C8B-B14F-4D97-AF65-F5344CB8AC3E}">
        <p14:creationId xmlns:p14="http://schemas.microsoft.com/office/powerpoint/2010/main" val="40716200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i="1" kern="1200" smtClean="0">
                <a:solidFill>
                  <a:schemeClr val="tx1"/>
                </a:solidFill>
                <a:effectLst/>
                <a:latin typeface="+mn-lt"/>
                <a:ea typeface="+mn-ea"/>
                <a:cs typeface="+mn-cs"/>
              </a:rPr>
              <a:t>Completeness</a:t>
            </a:r>
            <a:r>
              <a:rPr lang="en-US" altLang="zh-CN" sz="1200" i="0" kern="1200" smtClean="0">
                <a:solidFill>
                  <a:schemeClr val="tx1"/>
                </a:solidFill>
                <a:effectLst/>
                <a:latin typeface="+mn-lt"/>
                <a:ea typeface="+mn-ea"/>
                <a:cs typeface="+mn-cs"/>
              </a:rPr>
              <a:t/>
            </a:r>
            <a:br>
              <a:rPr lang="en-US" altLang="zh-CN" sz="1200" i="0" kern="1200" smtClean="0">
                <a:solidFill>
                  <a:schemeClr val="tx1"/>
                </a:solidFill>
                <a:effectLst/>
                <a:latin typeface="+mn-lt"/>
                <a:ea typeface="+mn-ea"/>
                <a:cs typeface="+mn-cs"/>
              </a:rPr>
            </a:br>
            <a:r>
              <a:rPr lang="en-US" altLang="zh-CN" sz="1200" i="0" kern="1200" smtClean="0">
                <a:solidFill>
                  <a:schemeClr val="tx1"/>
                </a:solidFill>
                <a:effectLst/>
                <a:latin typeface="+mn-lt"/>
                <a:ea typeface="+mn-ea"/>
                <a:cs typeface="+mn-cs"/>
              </a:rPr>
              <a:t>If the watermark has advanced past some timestamp </a:t>
            </a:r>
            <a:r>
              <a:rPr lang="en-US" altLang="zh-CN" sz="1200" i="1" kern="1200" smtClean="0">
                <a:solidFill>
                  <a:schemeClr val="tx1"/>
                </a:solidFill>
                <a:effectLst/>
                <a:latin typeface="+mn-lt"/>
                <a:ea typeface="+mn-ea"/>
                <a:cs typeface="+mn-cs"/>
              </a:rPr>
              <a:t>T</a:t>
            </a:r>
            <a:r>
              <a:rPr lang="en-US" altLang="zh-CN" sz="1200" i="0" kern="1200" smtClean="0">
                <a:solidFill>
                  <a:schemeClr val="tx1"/>
                </a:solidFill>
                <a:effectLst/>
                <a:latin typeface="+mn-lt"/>
                <a:ea typeface="+mn-ea"/>
                <a:cs typeface="+mn-cs"/>
              </a:rPr>
              <a:t>, we are guaranteed by its</a:t>
            </a:r>
            <a:br>
              <a:rPr lang="en-US" altLang="zh-CN" sz="1200" i="0" kern="1200" smtClean="0">
                <a:solidFill>
                  <a:schemeClr val="tx1"/>
                </a:solidFill>
                <a:effectLst/>
                <a:latin typeface="+mn-lt"/>
                <a:ea typeface="+mn-ea"/>
                <a:cs typeface="+mn-cs"/>
              </a:rPr>
            </a:br>
            <a:r>
              <a:rPr lang="en-US" altLang="zh-CN" sz="1200" i="0" kern="1200" smtClean="0">
                <a:solidFill>
                  <a:schemeClr val="tx1"/>
                </a:solidFill>
                <a:effectLst/>
                <a:latin typeface="+mn-lt"/>
                <a:ea typeface="+mn-ea"/>
                <a:cs typeface="+mn-cs"/>
              </a:rPr>
              <a:t>monotonic property that no more processing will occur for on-time (nonlate</a:t>
            </a:r>
            <a:br>
              <a:rPr lang="en-US" altLang="zh-CN" sz="1200" i="0" kern="1200" smtClean="0">
                <a:solidFill>
                  <a:schemeClr val="tx1"/>
                </a:solidFill>
                <a:effectLst/>
                <a:latin typeface="+mn-lt"/>
                <a:ea typeface="+mn-ea"/>
                <a:cs typeface="+mn-cs"/>
              </a:rPr>
            </a:br>
            <a:r>
              <a:rPr lang="en-US" altLang="zh-CN" sz="1200" i="0" kern="1200" smtClean="0">
                <a:solidFill>
                  <a:schemeClr val="tx1"/>
                </a:solidFill>
                <a:effectLst/>
                <a:latin typeface="+mn-lt"/>
                <a:ea typeface="+mn-ea"/>
                <a:cs typeface="+mn-cs"/>
              </a:rPr>
              <a:t>data) events at or before </a:t>
            </a:r>
            <a:r>
              <a:rPr lang="en-US" altLang="zh-CN" sz="1200" i="1" kern="1200" smtClean="0">
                <a:solidFill>
                  <a:schemeClr val="tx1"/>
                </a:solidFill>
                <a:effectLst/>
                <a:latin typeface="+mn-lt"/>
                <a:ea typeface="+mn-ea"/>
                <a:cs typeface="+mn-cs"/>
              </a:rPr>
              <a:t>T</a:t>
            </a:r>
            <a:r>
              <a:rPr lang="en-US" altLang="zh-CN" sz="1200" i="0" kern="1200" smtClean="0">
                <a:solidFill>
                  <a:schemeClr val="tx1"/>
                </a:solidFill>
                <a:effectLst/>
                <a:latin typeface="+mn-lt"/>
                <a:ea typeface="+mn-ea"/>
                <a:cs typeface="+mn-cs"/>
              </a:rPr>
              <a:t>. Therefore, we can correctly emit any aggregations at</a:t>
            </a:r>
            <a:br>
              <a:rPr lang="en-US" altLang="zh-CN" sz="1200" i="0" kern="1200" smtClean="0">
                <a:solidFill>
                  <a:schemeClr val="tx1"/>
                </a:solidFill>
                <a:effectLst/>
                <a:latin typeface="+mn-lt"/>
                <a:ea typeface="+mn-ea"/>
                <a:cs typeface="+mn-cs"/>
              </a:rPr>
            </a:br>
            <a:r>
              <a:rPr lang="en-US" altLang="zh-CN" sz="1200" i="0" kern="1200" smtClean="0">
                <a:solidFill>
                  <a:schemeClr val="tx1"/>
                </a:solidFill>
                <a:effectLst/>
                <a:latin typeface="+mn-lt"/>
                <a:ea typeface="+mn-ea"/>
                <a:cs typeface="+mn-cs"/>
              </a:rPr>
              <a:t>or before </a:t>
            </a:r>
            <a:r>
              <a:rPr lang="en-US" altLang="zh-CN" sz="1200" i="1" kern="1200" smtClean="0">
                <a:solidFill>
                  <a:schemeClr val="tx1"/>
                </a:solidFill>
                <a:effectLst/>
                <a:latin typeface="+mn-lt"/>
                <a:ea typeface="+mn-ea"/>
                <a:cs typeface="+mn-cs"/>
              </a:rPr>
              <a:t>T</a:t>
            </a:r>
            <a:r>
              <a:rPr lang="en-US" altLang="zh-CN" sz="1200" i="0" kern="1200" smtClean="0">
                <a:solidFill>
                  <a:schemeClr val="tx1"/>
                </a:solidFill>
                <a:effectLst/>
                <a:latin typeface="+mn-lt"/>
                <a:ea typeface="+mn-ea"/>
                <a:cs typeface="+mn-cs"/>
              </a:rPr>
              <a:t>. In other words, the watermark allows us to know when it is correct</a:t>
            </a:r>
            <a:br>
              <a:rPr lang="en-US" altLang="zh-CN" sz="1200" i="0" kern="1200" smtClean="0">
                <a:solidFill>
                  <a:schemeClr val="tx1"/>
                </a:solidFill>
                <a:effectLst/>
                <a:latin typeface="+mn-lt"/>
                <a:ea typeface="+mn-ea"/>
                <a:cs typeface="+mn-cs"/>
              </a:rPr>
            </a:br>
            <a:r>
              <a:rPr lang="en-US" altLang="zh-CN" sz="1200" i="0" kern="1200" smtClean="0">
                <a:solidFill>
                  <a:schemeClr val="tx1"/>
                </a:solidFill>
                <a:effectLst/>
                <a:latin typeface="+mn-lt"/>
                <a:ea typeface="+mn-ea"/>
                <a:cs typeface="+mn-cs"/>
              </a:rPr>
              <a:t>to close a window.</a:t>
            </a:r>
            <a:br>
              <a:rPr lang="en-US" altLang="zh-CN" sz="1200" i="0" kern="1200" smtClean="0">
                <a:solidFill>
                  <a:schemeClr val="tx1"/>
                </a:solidFill>
                <a:effectLst/>
                <a:latin typeface="+mn-lt"/>
                <a:ea typeface="+mn-ea"/>
                <a:cs typeface="+mn-cs"/>
              </a:rPr>
            </a:br>
            <a:r>
              <a:rPr lang="en-US" altLang="zh-CN" sz="1200" i="1" kern="1200" smtClean="0">
                <a:solidFill>
                  <a:schemeClr val="tx1"/>
                </a:solidFill>
                <a:effectLst/>
                <a:latin typeface="+mn-lt"/>
                <a:ea typeface="+mn-ea"/>
                <a:cs typeface="+mn-cs"/>
              </a:rPr>
              <a:t>Visibility</a:t>
            </a:r>
            <a:r>
              <a:rPr lang="en-US" altLang="zh-CN" sz="1200" i="0" kern="1200" smtClean="0">
                <a:solidFill>
                  <a:schemeClr val="tx1"/>
                </a:solidFill>
                <a:effectLst/>
                <a:latin typeface="+mn-lt"/>
                <a:ea typeface="+mn-ea"/>
                <a:cs typeface="+mn-cs"/>
              </a:rPr>
              <a:t/>
            </a:r>
            <a:br>
              <a:rPr lang="en-US" altLang="zh-CN" sz="1200" i="0" kern="1200" smtClean="0">
                <a:solidFill>
                  <a:schemeClr val="tx1"/>
                </a:solidFill>
                <a:effectLst/>
                <a:latin typeface="+mn-lt"/>
                <a:ea typeface="+mn-ea"/>
                <a:cs typeface="+mn-cs"/>
              </a:rPr>
            </a:br>
            <a:r>
              <a:rPr lang="en-US" altLang="zh-CN" sz="1200" i="0" kern="1200" smtClean="0">
                <a:solidFill>
                  <a:schemeClr val="tx1"/>
                </a:solidFill>
                <a:effectLst/>
                <a:latin typeface="+mn-lt"/>
                <a:ea typeface="+mn-ea"/>
                <a:cs typeface="+mn-cs"/>
              </a:rPr>
              <a:t>If a message is stuck in our pipeline for any reason, the watermark cannot</a:t>
            </a:r>
            <a:br>
              <a:rPr lang="en-US" altLang="zh-CN" sz="1200" i="0" kern="1200" smtClean="0">
                <a:solidFill>
                  <a:schemeClr val="tx1"/>
                </a:solidFill>
                <a:effectLst/>
                <a:latin typeface="+mn-lt"/>
                <a:ea typeface="+mn-ea"/>
                <a:cs typeface="+mn-cs"/>
              </a:rPr>
            </a:br>
            <a:r>
              <a:rPr lang="en-US" altLang="zh-CN" sz="1200" i="0" kern="1200" smtClean="0">
                <a:solidFill>
                  <a:schemeClr val="tx1"/>
                </a:solidFill>
                <a:effectLst/>
                <a:latin typeface="+mn-lt"/>
                <a:ea typeface="+mn-ea"/>
                <a:cs typeface="+mn-cs"/>
              </a:rPr>
              <a:t>advance. Furthermore, we will be able to find the source of the problem by exam‐</a:t>
            </a:r>
            <a:br>
              <a:rPr lang="en-US" altLang="zh-CN" sz="1200" i="0" kern="1200" smtClean="0">
                <a:solidFill>
                  <a:schemeClr val="tx1"/>
                </a:solidFill>
                <a:effectLst/>
                <a:latin typeface="+mn-lt"/>
                <a:ea typeface="+mn-ea"/>
                <a:cs typeface="+mn-cs"/>
              </a:rPr>
            </a:br>
            <a:r>
              <a:rPr lang="en-US" altLang="zh-CN" sz="1200" i="0" kern="1200" smtClean="0">
                <a:solidFill>
                  <a:schemeClr val="tx1"/>
                </a:solidFill>
                <a:effectLst/>
                <a:latin typeface="+mn-lt"/>
                <a:ea typeface="+mn-ea"/>
                <a:cs typeface="+mn-cs"/>
              </a:rPr>
              <a:t>ining the message that is preventing the watermark from advancing.</a:t>
            </a:r>
            <a:br>
              <a:rPr lang="en-US" altLang="zh-CN" sz="1200" i="0" kern="1200" smtClean="0">
                <a:solidFill>
                  <a:schemeClr val="tx1"/>
                </a:solidFill>
                <a:effectLst/>
                <a:latin typeface="+mn-lt"/>
                <a:ea typeface="+mn-ea"/>
                <a:cs typeface="+mn-cs"/>
              </a:rPr>
            </a:br>
            <a:endParaRPr lang="en-US" altLang="zh-CN" sz="1200" i="0" kern="1200" smtClean="0">
              <a:solidFill>
                <a:schemeClr val="tx1"/>
              </a:solidFill>
              <a:effectLst/>
              <a:latin typeface="+mn-lt"/>
              <a:ea typeface="+mn-ea"/>
              <a:cs typeface="+mn-cs"/>
            </a:endParaRPr>
          </a:p>
          <a:p>
            <a:r>
              <a:rPr lang="en-US" altLang="zh-CN" smtClean="0"/>
              <a:t>Where do these watermarks come from?</a:t>
            </a:r>
          </a:p>
          <a:p>
            <a:pPr lvl="1"/>
            <a:r>
              <a:rPr lang="en-US" altLang="zh-CN" smtClean="0"/>
              <a:t>assign a logical event timestamp to every message entering the pipeline from that source</a:t>
            </a:r>
          </a:p>
          <a:p>
            <a:r>
              <a:rPr lang="en-US" altLang="zh-CN" smtClean="0"/>
              <a:t>Perfect Watermark Creation</a:t>
            </a:r>
          </a:p>
          <a:p>
            <a:pPr lvl="1"/>
            <a:r>
              <a:rPr lang="en-US" altLang="zh-CN" smtClean="0"/>
              <a:t>Ingress timestamping</a:t>
            </a:r>
          </a:p>
          <a:p>
            <a:pPr lvl="1"/>
            <a:r>
              <a:rPr lang="en-US" altLang="zh-CN" smtClean="0"/>
              <a:t>Static sets of time-ordered logs</a:t>
            </a:r>
          </a:p>
          <a:p>
            <a:r>
              <a:rPr lang="en-US" altLang="zh-CN" smtClean="0"/>
              <a:t>Heuristic Watermark Creation</a:t>
            </a:r>
          </a:p>
          <a:p>
            <a:pPr lvl="1"/>
            <a:r>
              <a:rPr lang="en-US" altLang="zh-CN" smtClean="0"/>
              <a:t>Dynamic sets of time-ordered logs</a:t>
            </a:r>
          </a:p>
          <a:p>
            <a:pPr lvl="1"/>
            <a:r>
              <a:rPr lang="en-US" altLang="zh-CN" smtClean="0"/>
              <a:t>Google Cloud Pub/Sub</a:t>
            </a:r>
            <a:endParaRPr lang="zh-CN" altLang="en-US" smtClean="0"/>
          </a:p>
          <a:p>
            <a:r>
              <a:rPr lang="en-US" altLang="zh-CN" sz="1200" i="0" kern="1200" smtClean="0">
                <a:solidFill>
                  <a:schemeClr val="tx1"/>
                </a:solidFill>
                <a:effectLst/>
                <a:latin typeface="+mn-lt"/>
                <a:ea typeface="+mn-ea"/>
                <a:cs typeface="+mn-cs"/>
              </a:rPr>
              <a:t/>
            </a:r>
            <a:br>
              <a:rPr lang="en-US" altLang="zh-CN" sz="1200" i="0" kern="1200" smtClean="0">
                <a:solidFill>
                  <a:schemeClr val="tx1"/>
                </a:solidFill>
                <a:effectLst/>
                <a:latin typeface="+mn-lt"/>
                <a:ea typeface="+mn-ea"/>
                <a:cs typeface="+mn-cs"/>
              </a:rPr>
            </a:br>
            <a:endParaRPr lang="zh-CN" altLang="en-US"/>
          </a:p>
        </p:txBody>
      </p:sp>
      <p:sp>
        <p:nvSpPr>
          <p:cNvPr id="4" name="灯片编号占位符 3"/>
          <p:cNvSpPr>
            <a:spLocks noGrp="1"/>
          </p:cNvSpPr>
          <p:nvPr>
            <p:ph type="sldNum" sz="quarter" idx="10"/>
          </p:nvPr>
        </p:nvSpPr>
        <p:spPr/>
        <p:txBody>
          <a:bodyPr/>
          <a:lstStyle/>
          <a:p>
            <a:fld id="{6FBA616E-4262-4C03-89DD-0AADBF07A593}" type="slidenum">
              <a:rPr lang="zh-CN" altLang="en-US" smtClean="0"/>
              <a:t>34</a:t>
            </a:fld>
            <a:endParaRPr lang="zh-CN" altLang="en-US"/>
          </a:p>
        </p:txBody>
      </p:sp>
    </p:spTree>
    <p:extLst>
      <p:ext uri="{BB962C8B-B14F-4D97-AF65-F5344CB8AC3E}">
        <p14:creationId xmlns:p14="http://schemas.microsoft.com/office/powerpoint/2010/main" val="148999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BA616E-4262-4C03-89DD-0AADBF07A593}" type="slidenum">
              <a:rPr lang="zh-CN" altLang="en-US" smtClean="0"/>
              <a:t>7</a:t>
            </a:fld>
            <a:endParaRPr lang="zh-CN" altLang="en-US"/>
          </a:p>
        </p:txBody>
      </p:sp>
    </p:spTree>
    <p:extLst>
      <p:ext uri="{BB962C8B-B14F-4D97-AF65-F5344CB8AC3E}">
        <p14:creationId xmlns:p14="http://schemas.microsoft.com/office/powerpoint/2010/main" val="22683289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BA616E-4262-4C03-89DD-0AADBF07A593}" type="slidenum">
              <a:rPr lang="zh-CN" altLang="en-US" smtClean="0"/>
              <a:t>35</a:t>
            </a:fld>
            <a:endParaRPr lang="zh-CN" altLang="en-US"/>
          </a:p>
        </p:txBody>
      </p:sp>
    </p:spTree>
    <p:extLst>
      <p:ext uri="{BB962C8B-B14F-4D97-AF65-F5344CB8AC3E}">
        <p14:creationId xmlns:p14="http://schemas.microsoft.com/office/powerpoint/2010/main" val="13128823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i="0" kern="1200" smtClean="0">
                <a:solidFill>
                  <a:schemeClr val="tx1"/>
                </a:solidFill>
                <a:effectLst/>
                <a:latin typeface="+mn-lt"/>
                <a:ea typeface="+mn-ea"/>
                <a:cs typeface="+mn-cs"/>
              </a:rPr>
              <a:t>So far, we have considered only the watermark for the inputs within the context of a</a:t>
            </a:r>
            <a:br>
              <a:rPr lang="en-US" altLang="zh-CN" sz="1200" i="0" kern="1200" smtClean="0">
                <a:solidFill>
                  <a:schemeClr val="tx1"/>
                </a:solidFill>
                <a:effectLst/>
                <a:latin typeface="+mn-lt"/>
                <a:ea typeface="+mn-ea"/>
                <a:cs typeface="+mn-cs"/>
              </a:rPr>
            </a:br>
            <a:r>
              <a:rPr lang="en-US" altLang="zh-CN" sz="1200" i="0" kern="1200" smtClean="0">
                <a:solidFill>
                  <a:schemeClr val="tx1"/>
                </a:solidFill>
                <a:effectLst/>
                <a:latin typeface="+mn-lt"/>
                <a:ea typeface="+mn-ea"/>
                <a:cs typeface="+mn-cs"/>
              </a:rPr>
              <a:t>single operation or stage</a:t>
            </a:r>
            <a:br>
              <a:rPr lang="en-US" altLang="zh-CN" sz="1200" i="0" kern="1200" smtClean="0">
                <a:solidFill>
                  <a:schemeClr val="tx1"/>
                </a:solidFill>
                <a:effectLst/>
                <a:latin typeface="+mn-lt"/>
                <a:ea typeface="+mn-ea"/>
                <a:cs typeface="+mn-cs"/>
              </a:rPr>
            </a:br>
            <a:r>
              <a:rPr lang="en-US" altLang="zh-CN" sz="1200" i="0" kern="1200" smtClean="0">
                <a:solidFill>
                  <a:schemeClr val="tx1"/>
                </a:solidFill>
                <a:effectLst/>
                <a:latin typeface="+mn-lt"/>
                <a:ea typeface="+mn-ea"/>
                <a:cs typeface="+mn-cs"/>
              </a:rPr>
              <a:t/>
            </a:r>
            <a:br>
              <a:rPr lang="en-US" altLang="zh-CN" sz="1200" i="0" kern="1200" smtClean="0">
                <a:solidFill>
                  <a:schemeClr val="tx1"/>
                </a:solidFill>
                <a:effectLst/>
                <a:latin typeface="+mn-lt"/>
                <a:ea typeface="+mn-ea"/>
                <a:cs typeface="+mn-cs"/>
              </a:rPr>
            </a:br>
            <a:r>
              <a:rPr lang="en-US" altLang="zh-CN" sz="1200" i="0" kern="1200" smtClean="0">
                <a:solidFill>
                  <a:schemeClr val="tx1"/>
                </a:solidFill>
                <a:effectLst/>
                <a:latin typeface="+mn-lt"/>
                <a:ea typeface="+mn-ea"/>
                <a:cs typeface="+mn-cs"/>
              </a:rPr>
              <a:t>Understanding how watermarks propagate across independent stages is</a:t>
            </a:r>
            <a:br>
              <a:rPr lang="en-US" altLang="zh-CN" sz="1200" i="0" kern="1200" smtClean="0">
                <a:solidFill>
                  <a:schemeClr val="tx1"/>
                </a:solidFill>
                <a:effectLst/>
                <a:latin typeface="+mn-lt"/>
                <a:ea typeface="+mn-ea"/>
                <a:cs typeface="+mn-cs"/>
              </a:rPr>
            </a:br>
            <a:r>
              <a:rPr lang="en-US" altLang="zh-CN" sz="1200" i="0" kern="1200" smtClean="0">
                <a:solidFill>
                  <a:schemeClr val="tx1"/>
                </a:solidFill>
                <a:effectLst/>
                <a:latin typeface="+mn-lt"/>
                <a:ea typeface="+mn-ea"/>
                <a:cs typeface="+mn-cs"/>
              </a:rPr>
              <a:t>important in understanding how they affect the pipeline as a whole and the observed</a:t>
            </a:r>
            <a:br>
              <a:rPr lang="en-US" altLang="zh-CN" sz="1200" i="0" kern="1200" smtClean="0">
                <a:solidFill>
                  <a:schemeClr val="tx1"/>
                </a:solidFill>
                <a:effectLst/>
                <a:latin typeface="+mn-lt"/>
                <a:ea typeface="+mn-ea"/>
                <a:cs typeface="+mn-cs"/>
              </a:rPr>
            </a:br>
            <a:r>
              <a:rPr lang="en-US" altLang="zh-CN" sz="1200" i="0" kern="1200" smtClean="0">
                <a:solidFill>
                  <a:schemeClr val="tx1"/>
                </a:solidFill>
                <a:effectLst/>
                <a:latin typeface="+mn-lt"/>
                <a:ea typeface="+mn-ea"/>
                <a:cs typeface="+mn-cs"/>
              </a:rPr>
              <a:t>latency of its results.</a:t>
            </a:r>
            <a:br>
              <a:rPr lang="en-US" altLang="zh-CN" sz="1200" i="0" kern="1200" smtClean="0">
                <a:solidFill>
                  <a:schemeClr val="tx1"/>
                </a:solidFill>
                <a:effectLst/>
                <a:latin typeface="+mn-lt"/>
                <a:ea typeface="+mn-ea"/>
                <a:cs typeface="+mn-cs"/>
              </a:rPr>
            </a:br>
            <a:endParaRPr lang="en-US" altLang="zh-CN" sz="1200" i="0" kern="1200" smtClean="0">
              <a:solidFill>
                <a:schemeClr val="tx1"/>
              </a:solidFill>
              <a:effectLst/>
              <a:latin typeface="+mn-lt"/>
              <a:ea typeface="+mn-ea"/>
              <a:cs typeface="+mn-cs"/>
            </a:endParaRPr>
          </a:p>
          <a:p>
            <a:endParaRPr lang="en-US" altLang="zh-CN" sz="1200" i="0" kern="1200" smtClean="0">
              <a:solidFill>
                <a:schemeClr val="tx1"/>
              </a:solidFill>
              <a:effectLst/>
              <a:latin typeface="+mn-lt"/>
              <a:ea typeface="+mn-ea"/>
              <a:cs typeface="+mn-cs"/>
            </a:endParaRPr>
          </a:p>
          <a:p>
            <a:r>
              <a:rPr lang="zh-CN" altLang="en-US" sz="1200" b="0" i="0" kern="1200" smtClean="0">
                <a:solidFill>
                  <a:schemeClr val="tx1"/>
                </a:solidFill>
                <a:effectLst/>
                <a:latin typeface="+mn-lt"/>
                <a:ea typeface="+mn-ea"/>
                <a:cs typeface="+mn-cs"/>
              </a:rPr>
              <a:t>输入</a:t>
            </a:r>
            <a:r>
              <a:rPr lang="en-US" altLang="zh-CN" sz="1200" b="0" i="0" kern="1200" smtClean="0">
                <a:solidFill>
                  <a:schemeClr val="tx1"/>
                </a:solidFill>
                <a:effectLst/>
                <a:latin typeface="+mn-lt"/>
                <a:ea typeface="+mn-ea"/>
                <a:cs typeface="+mn-cs"/>
              </a:rPr>
              <a:t>watermark</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An input watermark</a:t>
            </a:r>
            <a:r>
              <a:rPr lang="zh-CN" altLang="en-US" sz="1200" b="0" i="0" kern="1200" smtClean="0">
                <a:solidFill>
                  <a:schemeClr val="tx1"/>
                </a:solidFill>
                <a:effectLst/>
                <a:latin typeface="+mn-lt"/>
                <a:ea typeface="+mn-ea"/>
                <a:cs typeface="+mn-cs"/>
              </a:rPr>
              <a:t>）：捕捉上游各阶段数据处理进度。对源头算子，</a:t>
            </a:r>
            <a:r>
              <a:rPr lang="en-US" altLang="zh-CN" sz="1200" b="0" i="0" kern="1200" smtClean="0">
                <a:solidFill>
                  <a:schemeClr val="tx1"/>
                </a:solidFill>
                <a:effectLst/>
                <a:latin typeface="+mn-lt"/>
                <a:ea typeface="+mn-ea"/>
                <a:cs typeface="+mn-cs"/>
              </a:rPr>
              <a:t>input watermark</a:t>
            </a:r>
            <a:r>
              <a:rPr lang="zh-CN" altLang="en-US" sz="1200" b="0" i="0" kern="1200" smtClean="0">
                <a:solidFill>
                  <a:schemeClr val="tx1"/>
                </a:solidFill>
                <a:effectLst/>
                <a:latin typeface="+mn-lt"/>
                <a:ea typeface="+mn-ea"/>
                <a:cs typeface="+mn-cs"/>
              </a:rPr>
              <a:t>是个特殊的</a:t>
            </a:r>
            <a:r>
              <a:rPr lang="en-US" altLang="zh-CN" sz="1200" b="0" i="0" kern="1200" smtClean="0">
                <a:solidFill>
                  <a:schemeClr val="tx1"/>
                </a:solidFill>
                <a:effectLst/>
                <a:latin typeface="+mn-lt"/>
                <a:ea typeface="+mn-ea"/>
                <a:cs typeface="+mn-cs"/>
              </a:rPr>
              <a:t>function</a:t>
            </a:r>
            <a:r>
              <a:rPr lang="zh-CN" altLang="en-US" sz="1200" b="0" i="0" kern="1200" smtClean="0">
                <a:solidFill>
                  <a:schemeClr val="tx1"/>
                </a:solidFill>
                <a:effectLst/>
                <a:latin typeface="+mn-lt"/>
                <a:ea typeface="+mn-ea"/>
                <a:cs typeface="+mn-cs"/>
              </a:rPr>
              <a:t>，对进入的数据产生</a:t>
            </a:r>
            <a:r>
              <a:rPr lang="en-US" altLang="zh-CN" sz="1200" b="0" i="0" kern="1200" smtClean="0">
                <a:solidFill>
                  <a:schemeClr val="tx1"/>
                </a:solidFill>
                <a:effectLst/>
                <a:latin typeface="+mn-lt"/>
                <a:ea typeface="+mn-ea"/>
                <a:cs typeface="+mn-cs"/>
              </a:rPr>
              <a:t>watermark</a:t>
            </a:r>
            <a:r>
              <a:rPr lang="zh-CN" altLang="en-US" sz="1200" b="0" i="0" kern="1200" smtClean="0">
                <a:solidFill>
                  <a:schemeClr val="tx1"/>
                </a:solidFill>
                <a:effectLst/>
                <a:latin typeface="+mn-lt"/>
                <a:ea typeface="+mn-ea"/>
                <a:cs typeface="+mn-cs"/>
              </a:rPr>
              <a:t>。对非源头算子，</a:t>
            </a:r>
            <a:r>
              <a:rPr lang="en-US" altLang="zh-CN" sz="1200" b="0" i="0" kern="1200" smtClean="0">
                <a:solidFill>
                  <a:schemeClr val="tx1"/>
                </a:solidFill>
                <a:effectLst/>
                <a:latin typeface="+mn-lt"/>
                <a:ea typeface="+mn-ea"/>
                <a:cs typeface="+mn-cs"/>
              </a:rPr>
              <a:t>input watermark</a:t>
            </a:r>
            <a:r>
              <a:rPr lang="zh-CN" altLang="en-US" sz="1200" b="0" i="0" kern="1200" smtClean="0">
                <a:solidFill>
                  <a:schemeClr val="tx1"/>
                </a:solidFill>
                <a:effectLst/>
                <a:latin typeface="+mn-lt"/>
                <a:ea typeface="+mn-ea"/>
                <a:cs typeface="+mn-cs"/>
              </a:rPr>
              <a:t>是上游</a:t>
            </a:r>
            <a:r>
              <a:rPr lang="en-US" altLang="zh-CN" sz="1200" b="0" i="0" kern="1200" smtClean="0">
                <a:solidFill>
                  <a:schemeClr val="tx1"/>
                </a:solidFill>
                <a:effectLst/>
                <a:latin typeface="+mn-lt"/>
                <a:ea typeface="+mn-ea"/>
                <a:cs typeface="+mn-cs"/>
              </a:rPr>
              <a:t>stage</a:t>
            </a:r>
            <a:r>
              <a:rPr lang="zh-CN" altLang="en-US" sz="1200" b="0" i="0" kern="1200" smtClean="0">
                <a:solidFill>
                  <a:schemeClr val="tx1"/>
                </a:solidFill>
                <a:effectLst/>
                <a:latin typeface="+mn-lt"/>
                <a:ea typeface="+mn-ea"/>
                <a:cs typeface="+mn-cs"/>
              </a:rPr>
              <a:t>中，所有</a:t>
            </a:r>
            <a:r>
              <a:rPr lang="en-US" altLang="zh-CN" sz="1200" b="0" i="0" kern="1200" smtClean="0">
                <a:solidFill>
                  <a:schemeClr val="tx1"/>
                </a:solidFill>
                <a:effectLst/>
                <a:latin typeface="+mn-lt"/>
                <a:ea typeface="+mn-ea"/>
                <a:cs typeface="+mn-cs"/>
              </a:rPr>
              <a:t>shard/partition/instance</a:t>
            </a:r>
            <a:r>
              <a:rPr lang="zh-CN" altLang="en-US" sz="1200" b="0" i="0" kern="1200" smtClean="0">
                <a:solidFill>
                  <a:schemeClr val="tx1"/>
                </a:solidFill>
                <a:effectLst/>
                <a:latin typeface="+mn-lt"/>
                <a:ea typeface="+mn-ea"/>
                <a:cs typeface="+mn-cs"/>
              </a:rPr>
              <a:t>产生的最小的</a:t>
            </a:r>
            <a:r>
              <a:rPr lang="en-US" altLang="zh-CN" sz="1200" b="0" i="0" kern="1200" smtClean="0">
                <a:solidFill>
                  <a:schemeClr val="tx1"/>
                </a:solidFill>
                <a:effectLst/>
                <a:latin typeface="+mn-lt"/>
                <a:ea typeface="+mn-ea"/>
                <a:cs typeface="+mn-cs"/>
              </a:rPr>
              <a:t>watermark</a:t>
            </a:r>
          </a:p>
          <a:p>
            <a:r>
              <a:rPr lang="zh-CN" altLang="en-US" sz="1200" b="0" i="0" kern="1200" smtClean="0">
                <a:solidFill>
                  <a:schemeClr val="tx1"/>
                </a:solidFill>
                <a:effectLst/>
                <a:latin typeface="+mn-lt"/>
                <a:ea typeface="+mn-ea"/>
                <a:cs typeface="+mn-cs"/>
              </a:rPr>
              <a:t>输出</a:t>
            </a:r>
            <a:r>
              <a:rPr lang="en-US" altLang="zh-CN" sz="1200" b="0" i="0" kern="1200" smtClean="0">
                <a:solidFill>
                  <a:schemeClr val="tx1"/>
                </a:solidFill>
                <a:effectLst/>
                <a:latin typeface="+mn-lt"/>
                <a:ea typeface="+mn-ea"/>
                <a:cs typeface="+mn-cs"/>
              </a:rPr>
              <a:t>watermark</a:t>
            </a:r>
            <a:r>
              <a:rPr lang="zh-CN" altLang="en-US" sz="1200" b="0" i="0" kern="1200" smtClean="0">
                <a:solidFill>
                  <a:schemeClr val="tx1"/>
                </a:solidFill>
                <a:effectLst/>
                <a:latin typeface="+mn-lt"/>
                <a:ea typeface="+mn-ea"/>
                <a:cs typeface="+mn-cs"/>
              </a:rPr>
              <a:t>（</a:t>
            </a:r>
            <a:r>
              <a:rPr lang="en-US" altLang="zh-CN" sz="1200" b="0" i="0" kern="1200" smtClean="0">
                <a:solidFill>
                  <a:schemeClr val="tx1"/>
                </a:solidFill>
                <a:effectLst/>
                <a:latin typeface="+mn-lt"/>
                <a:ea typeface="+mn-ea"/>
                <a:cs typeface="+mn-cs"/>
              </a:rPr>
              <a:t>An output watermark</a:t>
            </a:r>
            <a:r>
              <a:rPr lang="zh-CN" altLang="en-US" sz="1200" b="0" i="0" kern="1200" smtClean="0">
                <a:solidFill>
                  <a:schemeClr val="tx1"/>
                </a:solidFill>
                <a:effectLst/>
                <a:latin typeface="+mn-lt"/>
                <a:ea typeface="+mn-ea"/>
                <a:cs typeface="+mn-cs"/>
              </a:rPr>
              <a:t>）：捕捉本</a:t>
            </a:r>
            <a:r>
              <a:rPr lang="en-US" altLang="zh-CN" sz="1200" b="0" i="0" kern="1200" smtClean="0">
                <a:solidFill>
                  <a:schemeClr val="tx1"/>
                </a:solidFill>
                <a:effectLst/>
                <a:latin typeface="+mn-lt"/>
                <a:ea typeface="+mn-ea"/>
                <a:cs typeface="+mn-cs"/>
              </a:rPr>
              <a:t>stage</a:t>
            </a:r>
            <a:r>
              <a:rPr lang="zh-CN" altLang="en-US" sz="1200" b="0" i="0" kern="1200" smtClean="0">
                <a:solidFill>
                  <a:schemeClr val="tx1"/>
                </a:solidFill>
                <a:effectLst/>
                <a:latin typeface="+mn-lt"/>
                <a:ea typeface="+mn-ea"/>
                <a:cs typeface="+mn-cs"/>
              </a:rPr>
              <a:t>的数据进度，实质上指本</a:t>
            </a:r>
            <a:r>
              <a:rPr lang="en-US" altLang="zh-CN" sz="1200" b="0" i="0" kern="1200" smtClean="0">
                <a:solidFill>
                  <a:schemeClr val="tx1"/>
                </a:solidFill>
                <a:effectLst/>
                <a:latin typeface="+mn-lt"/>
                <a:ea typeface="+mn-ea"/>
                <a:cs typeface="+mn-cs"/>
              </a:rPr>
              <a:t>stage</a:t>
            </a:r>
            <a:r>
              <a:rPr lang="zh-CN" altLang="en-US" sz="1200" b="0" i="0" kern="1200" smtClean="0">
                <a:solidFill>
                  <a:schemeClr val="tx1"/>
                </a:solidFill>
                <a:effectLst/>
                <a:latin typeface="+mn-lt"/>
                <a:ea typeface="+mn-ea"/>
                <a:cs typeface="+mn-cs"/>
              </a:rPr>
              <a:t>中，所有</a:t>
            </a:r>
            <a:r>
              <a:rPr lang="en-US" altLang="zh-CN" sz="1200" b="0" i="0" kern="1200" smtClean="0">
                <a:solidFill>
                  <a:schemeClr val="tx1"/>
                </a:solidFill>
                <a:effectLst/>
                <a:latin typeface="+mn-lt"/>
                <a:ea typeface="+mn-ea"/>
                <a:cs typeface="+mn-cs"/>
              </a:rPr>
              <a:t>input watermark</a:t>
            </a:r>
            <a:r>
              <a:rPr lang="zh-CN" altLang="en-US" sz="1200" b="0" i="0" kern="1200" smtClean="0">
                <a:solidFill>
                  <a:schemeClr val="tx1"/>
                </a:solidFill>
                <a:effectLst/>
                <a:latin typeface="+mn-lt"/>
                <a:ea typeface="+mn-ea"/>
                <a:cs typeface="+mn-cs"/>
              </a:rPr>
              <a:t>的最小值，和本</a:t>
            </a:r>
            <a:r>
              <a:rPr lang="en-US" altLang="zh-CN" sz="1200" b="0" i="0" kern="1200" smtClean="0">
                <a:solidFill>
                  <a:schemeClr val="tx1"/>
                </a:solidFill>
                <a:effectLst/>
                <a:latin typeface="+mn-lt"/>
                <a:ea typeface="+mn-ea"/>
                <a:cs typeface="+mn-cs"/>
              </a:rPr>
              <a:t>stage</a:t>
            </a:r>
            <a:r>
              <a:rPr lang="zh-CN" altLang="en-US" sz="1200" b="0" i="0" kern="1200" smtClean="0">
                <a:solidFill>
                  <a:schemeClr val="tx1"/>
                </a:solidFill>
                <a:effectLst/>
                <a:latin typeface="+mn-lt"/>
                <a:ea typeface="+mn-ea"/>
                <a:cs typeface="+mn-cs"/>
              </a:rPr>
              <a:t>中所有非</a:t>
            </a:r>
            <a:r>
              <a:rPr lang="en-US" altLang="zh-CN" sz="1200" b="0" i="0" kern="1200" smtClean="0">
                <a:solidFill>
                  <a:schemeClr val="tx1"/>
                </a:solidFill>
                <a:effectLst/>
                <a:latin typeface="+mn-lt"/>
                <a:ea typeface="+mn-ea"/>
                <a:cs typeface="+mn-cs"/>
              </a:rPr>
              <a:t>late event</a:t>
            </a:r>
            <a:r>
              <a:rPr lang="zh-CN" altLang="en-US" sz="1200" b="0" i="0" kern="1200" smtClean="0">
                <a:solidFill>
                  <a:schemeClr val="tx1"/>
                </a:solidFill>
                <a:effectLst/>
                <a:latin typeface="+mn-lt"/>
                <a:ea typeface="+mn-ea"/>
                <a:cs typeface="+mn-cs"/>
              </a:rPr>
              <a:t>的数据的</a:t>
            </a:r>
            <a:r>
              <a:rPr lang="en-US" altLang="zh-CN" sz="1200" b="0" i="0" kern="1200" smtClean="0">
                <a:solidFill>
                  <a:schemeClr val="tx1"/>
                </a:solidFill>
                <a:effectLst/>
                <a:latin typeface="+mn-lt"/>
                <a:ea typeface="+mn-ea"/>
                <a:cs typeface="+mn-cs"/>
              </a:rPr>
              <a:t>event time</a:t>
            </a:r>
            <a:r>
              <a:rPr lang="zh-CN" altLang="en-US" sz="1200" b="0" i="0" kern="1200" smtClean="0">
                <a:solidFill>
                  <a:schemeClr val="tx1"/>
                </a:solidFill>
                <a:effectLst/>
                <a:latin typeface="+mn-lt"/>
                <a:ea typeface="+mn-ea"/>
                <a:cs typeface="+mn-cs"/>
              </a:rPr>
              <a:t>。比如，该</a:t>
            </a:r>
            <a:r>
              <a:rPr lang="en-US" altLang="zh-CN" sz="1200" b="0" i="0" kern="1200" smtClean="0">
                <a:solidFill>
                  <a:schemeClr val="tx1"/>
                </a:solidFill>
                <a:effectLst/>
                <a:latin typeface="+mn-lt"/>
                <a:ea typeface="+mn-ea"/>
                <a:cs typeface="+mn-cs"/>
              </a:rPr>
              <a:t>stage</a:t>
            </a:r>
            <a:r>
              <a:rPr lang="zh-CN" altLang="en-US" sz="1200" b="0" i="0" kern="1200" smtClean="0">
                <a:solidFill>
                  <a:schemeClr val="tx1"/>
                </a:solidFill>
                <a:effectLst/>
                <a:latin typeface="+mn-lt"/>
                <a:ea typeface="+mn-ea"/>
                <a:cs typeface="+mn-cs"/>
              </a:rPr>
              <a:t>中，被缓存起来等待做聚合的数据等。</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i="0" kern="1200" smtClean="0">
                <a:solidFill>
                  <a:schemeClr val="tx1"/>
                </a:solidFill>
                <a:effectLst/>
                <a:latin typeface="+mn-lt"/>
                <a:ea typeface="+mn-ea"/>
                <a:cs typeface="+mn-cs"/>
              </a:rPr>
              <a:t/>
            </a:r>
            <a:br>
              <a:rPr lang="en-US" altLang="zh-CN" sz="1200" i="0" kern="1200" smtClean="0">
                <a:solidFill>
                  <a:schemeClr val="tx1"/>
                </a:solidFill>
                <a:effectLst/>
                <a:latin typeface="+mn-lt"/>
                <a:ea typeface="+mn-ea"/>
                <a:cs typeface="+mn-cs"/>
              </a:rPr>
            </a:br>
            <a:r>
              <a:rPr lang="en-US" altLang="zh-CN" sz="1200" i="0" kern="1200" smtClean="0">
                <a:solidFill>
                  <a:schemeClr val="tx1"/>
                </a:solidFill>
                <a:effectLst/>
                <a:latin typeface="+mn-lt"/>
                <a:ea typeface="+mn-ea"/>
                <a:cs typeface="+mn-cs"/>
              </a:rPr>
              <a:t/>
            </a:r>
            <a:br>
              <a:rPr lang="en-US" altLang="zh-CN" sz="1200" i="0" kern="1200" smtClean="0">
                <a:solidFill>
                  <a:schemeClr val="tx1"/>
                </a:solidFill>
                <a:effectLst/>
                <a:latin typeface="+mn-lt"/>
                <a:ea typeface="+mn-ea"/>
                <a:cs typeface="+mn-cs"/>
              </a:rPr>
            </a:br>
            <a:r>
              <a:rPr lang="en-US" altLang="zh-CN" sz="1200" i="0" kern="1200" smtClean="0">
                <a:solidFill>
                  <a:schemeClr val="tx1"/>
                </a:solidFill>
                <a:effectLst/>
                <a:latin typeface="+mn-lt"/>
                <a:ea typeface="+mn-ea"/>
                <a:cs typeface="+mn-cs"/>
              </a:rPr>
              <a:t/>
            </a:r>
            <a:br>
              <a:rPr lang="en-US" altLang="zh-CN" sz="1200" i="0" kern="1200" smtClean="0">
                <a:solidFill>
                  <a:schemeClr val="tx1"/>
                </a:solidFill>
                <a:effectLst/>
                <a:latin typeface="+mn-lt"/>
                <a:ea typeface="+mn-ea"/>
                <a:cs typeface="+mn-cs"/>
              </a:rPr>
            </a:br>
            <a:endParaRPr lang="zh-CN" altLang="en-US"/>
          </a:p>
        </p:txBody>
      </p:sp>
      <p:sp>
        <p:nvSpPr>
          <p:cNvPr id="4" name="灯片编号占位符 3"/>
          <p:cNvSpPr>
            <a:spLocks noGrp="1"/>
          </p:cNvSpPr>
          <p:nvPr>
            <p:ph type="sldNum" sz="quarter" idx="10"/>
          </p:nvPr>
        </p:nvSpPr>
        <p:spPr/>
        <p:txBody>
          <a:bodyPr/>
          <a:lstStyle/>
          <a:p>
            <a:fld id="{6FBA616E-4262-4C03-89DD-0AADBF07A593}" type="slidenum">
              <a:rPr lang="zh-CN" altLang="en-US" smtClean="0"/>
              <a:t>36</a:t>
            </a:fld>
            <a:endParaRPr lang="zh-CN" altLang="en-US"/>
          </a:p>
        </p:txBody>
      </p:sp>
    </p:spTree>
    <p:extLst>
      <p:ext uri="{BB962C8B-B14F-4D97-AF65-F5344CB8AC3E}">
        <p14:creationId xmlns:p14="http://schemas.microsoft.com/office/powerpoint/2010/main" val="21802322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BA616E-4262-4C03-89DD-0AADBF07A593}" type="slidenum">
              <a:rPr lang="zh-CN" altLang="en-US" smtClean="0"/>
              <a:t>37</a:t>
            </a:fld>
            <a:endParaRPr lang="zh-CN" altLang="en-US"/>
          </a:p>
        </p:txBody>
      </p:sp>
    </p:spTree>
    <p:extLst>
      <p:ext uri="{BB962C8B-B14F-4D97-AF65-F5344CB8AC3E}">
        <p14:creationId xmlns:p14="http://schemas.microsoft.com/office/powerpoint/2010/main" val="10457998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smtClean="0">
                <a:solidFill>
                  <a:schemeClr val="tx1"/>
                </a:solidFill>
                <a:effectLst/>
                <a:latin typeface="+mn-lt"/>
                <a:ea typeface="+mn-ea"/>
                <a:cs typeface="+mn-cs"/>
              </a:rPr>
              <a:t>窗口结束时间：将窗口结束时间作为这个窗口输出数据的时间戳。这种方式系统的性能最好。</a:t>
            </a:r>
          </a:p>
          <a:p>
            <a:r>
              <a:rPr lang="zh-CN" altLang="en-US" sz="1200" b="0" i="0" kern="1200" smtClean="0">
                <a:solidFill>
                  <a:schemeClr val="tx1"/>
                </a:solidFill>
                <a:effectLst/>
                <a:latin typeface="+mn-lt"/>
                <a:ea typeface="+mn-ea"/>
                <a:cs typeface="+mn-cs"/>
              </a:rPr>
              <a:t>窗口中第一个非迟到数据的时间戳：用窗口中第一个非</a:t>
            </a:r>
            <a:r>
              <a:rPr lang="en-US" altLang="zh-CN" sz="1200" b="0" i="0" kern="1200" smtClean="0">
                <a:solidFill>
                  <a:schemeClr val="tx1"/>
                </a:solidFill>
                <a:effectLst/>
                <a:latin typeface="+mn-lt"/>
                <a:ea typeface="+mn-ea"/>
                <a:cs typeface="+mn-cs"/>
              </a:rPr>
              <a:t>late event</a:t>
            </a:r>
            <a:r>
              <a:rPr lang="zh-CN" altLang="en-US" sz="1200" b="0" i="0" kern="1200" smtClean="0">
                <a:solidFill>
                  <a:schemeClr val="tx1"/>
                </a:solidFill>
                <a:effectLst/>
                <a:latin typeface="+mn-lt"/>
                <a:ea typeface="+mn-ea"/>
                <a:cs typeface="+mn-cs"/>
              </a:rPr>
              <a:t>的数据的时间戳，作为窗口所有输出数据的时间戳是一种非常保守的方式，并会对系统性能有一定影响</a:t>
            </a:r>
          </a:p>
          <a:p>
            <a:r>
              <a:rPr lang="zh-CN" altLang="en-US" sz="1200" b="0" i="0" kern="1200" smtClean="0">
                <a:solidFill>
                  <a:schemeClr val="tx1"/>
                </a:solidFill>
                <a:effectLst/>
                <a:latin typeface="+mn-lt"/>
                <a:ea typeface="+mn-ea"/>
                <a:cs typeface="+mn-cs"/>
              </a:rPr>
              <a:t>用窗口中某个元素的时间戳：在某种用例中，比如一个查询流</a:t>
            </a:r>
            <a:r>
              <a:rPr lang="en-US" altLang="zh-CN" sz="1200" b="0" i="0" kern="1200" smtClean="0">
                <a:solidFill>
                  <a:schemeClr val="tx1"/>
                </a:solidFill>
                <a:effectLst/>
                <a:latin typeface="+mn-lt"/>
                <a:ea typeface="+mn-ea"/>
                <a:cs typeface="+mn-cs"/>
              </a:rPr>
              <a:t>join</a:t>
            </a:r>
            <a:r>
              <a:rPr lang="zh-CN" altLang="en-US" sz="1200" b="0" i="0" kern="1200" smtClean="0">
                <a:solidFill>
                  <a:schemeClr val="tx1"/>
                </a:solidFill>
                <a:effectLst/>
                <a:latin typeface="+mn-lt"/>
                <a:ea typeface="+mn-ea"/>
                <a:cs typeface="+mn-cs"/>
              </a:rPr>
              <a:t>一个点击流，有时希望用查询流的时间戳做</a:t>
            </a:r>
            <a:r>
              <a:rPr lang="en-US" altLang="zh-CN" sz="1200" b="0" i="0" kern="1200" smtClean="0">
                <a:solidFill>
                  <a:schemeClr val="tx1"/>
                </a:solidFill>
                <a:effectLst/>
                <a:latin typeface="+mn-lt"/>
                <a:ea typeface="+mn-ea"/>
                <a:cs typeface="+mn-cs"/>
              </a:rPr>
              <a:t>watermark</a:t>
            </a:r>
            <a:r>
              <a:rPr lang="zh-CN" altLang="en-US" sz="1200" b="0" i="0" kern="1200" smtClean="0">
                <a:solidFill>
                  <a:schemeClr val="tx1"/>
                </a:solidFill>
                <a:effectLst/>
                <a:latin typeface="+mn-lt"/>
                <a:ea typeface="+mn-ea"/>
                <a:cs typeface="+mn-cs"/>
              </a:rPr>
              <a:t>，有时又希望用点击流的时间戳做</a:t>
            </a:r>
            <a:r>
              <a:rPr lang="en-US" altLang="zh-CN" sz="1200" b="0" i="0" kern="1200" smtClean="0">
                <a:solidFill>
                  <a:schemeClr val="tx1"/>
                </a:solidFill>
                <a:effectLst/>
                <a:latin typeface="+mn-lt"/>
                <a:ea typeface="+mn-ea"/>
                <a:cs typeface="+mn-cs"/>
              </a:rPr>
              <a:t>watermark</a:t>
            </a:r>
            <a:r>
              <a:rPr lang="zh-CN" altLang="en-US" sz="1200" b="0" i="0" kern="1200" smtClean="0">
                <a:solidFill>
                  <a:schemeClr val="tx1"/>
                </a:solidFill>
                <a:effectLst/>
                <a:latin typeface="+mn-lt"/>
                <a:ea typeface="+mn-ea"/>
                <a:cs typeface="+mn-cs"/>
              </a:rPr>
              <a:t>。</a:t>
            </a:r>
          </a:p>
          <a:p>
            <a:endParaRPr lang="en-US" altLang="zh-CN" smtClean="0"/>
          </a:p>
          <a:p>
            <a:r>
              <a:rPr lang="en-US" altLang="zh-CN" sz="1200" b="0" i="0" kern="1200" smtClean="0">
                <a:solidFill>
                  <a:schemeClr val="tx1"/>
                </a:solidFill>
                <a:effectLst/>
                <a:latin typeface="+mn-lt"/>
                <a:ea typeface="+mn-ea"/>
                <a:cs typeface="+mn-cs"/>
              </a:rPr>
              <a:t>watermark delay</a:t>
            </a:r>
            <a:r>
              <a:rPr lang="zh-CN" altLang="en-US" sz="1200" b="0" i="0" kern="1200" smtClean="0">
                <a:solidFill>
                  <a:schemeClr val="tx1"/>
                </a:solidFill>
                <a:effectLst/>
                <a:latin typeface="+mn-lt"/>
                <a:ea typeface="+mn-ea"/>
                <a:cs typeface="+mn-cs"/>
              </a:rPr>
              <a:t>：第二种方式</a:t>
            </a:r>
            <a:r>
              <a:rPr lang="en-US" altLang="zh-CN" sz="1200" b="0" i="0" kern="1200" smtClean="0">
                <a:solidFill>
                  <a:schemeClr val="tx1"/>
                </a:solidFill>
                <a:effectLst/>
                <a:latin typeface="+mn-lt"/>
                <a:ea typeface="+mn-ea"/>
                <a:cs typeface="+mn-cs"/>
              </a:rPr>
              <a:t>watermark</a:t>
            </a:r>
            <a:r>
              <a:rPr lang="zh-CN" altLang="en-US" sz="1200" b="0" i="0" kern="1200" smtClean="0">
                <a:solidFill>
                  <a:schemeClr val="tx1"/>
                </a:solidFill>
                <a:effectLst/>
                <a:latin typeface="+mn-lt"/>
                <a:ea typeface="+mn-ea"/>
                <a:cs typeface="+mn-cs"/>
              </a:rPr>
              <a:t>明显比第一中方式慢，因为只有窗口结束，</a:t>
            </a:r>
            <a:r>
              <a:rPr lang="en-US" altLang="zh-CN" sz="1200" b="0" i="0" kern="1200" smtClean="0">
                <a:solidFill>
                  <a:schemeClr val="tx1"/>
                </a:solidFill>
                <a:effectLst/>
                <a:latin typeface="+mn-lt"/>
                <a:ea typeface="+mn-ea"/>
                <a:cs typeface="+mn-cs"/>
              </a:rPr>
              <a:t>watermark</a:t>
            </a:r>
            <a:r>
              <a:rPr lang="zh-CN" altLang="en-US" sz="1200" b="0" i="0" kern="1200" smtClean="0">
                <a:solidFill>
                  <a:schemeClr val="tx1"/>
                </a:solidFill>
                <a:effectLst/>
                <a:latin typeface="+mn-lt"/>
                <a:ea typeface="+mn-ea"/>
                <a:cs typeface="+mn-cs"/>
              </a:rPr>
              <a:t>才能向前推进</a:t>
            </a:r>
          </a:p>
          <a:p>
            <a:r>
              <a:rPr lang="zh-CN" altLang="en-US" sz="1200" b="0" i="0" kern="1200" smtClean="0">
                <a:solidFill>
                  <a:schemeClr val="tx1"/>
                </a:solidFill>
                <a:effectLst/>
                <a:latin typeface="+mn-lt"/>
                <a:ea typeface="+mn-ea"/>
                <a:cs typeface="+mn-cs"/>
              </a:rPr>
              <a:t>语义差别：</a:t>
            </a:r>
            <a:r>
              <a:rPr lang="en-US" altLang="zh-CN" sz="1200" b="0" i="0" kern="1200" smtClean="0">
                <a:solidFill>
                  <a:schemeClr val="tx1"/>
                </a:solidFill>
                <a:effectLst/>
                <a:latin typeface="+mn-lt"/>
                <a:ea typeface="+mn-ea"/>
                <a:cs typeface="+mn-cs"/>
              </a:rPr>
              <a:t>watermark</a:t>
            </a:r>
            <a:r>
              <a:rPr lang="zh-CN" altLang="en-US" sz="1200" b="0" i="0" kern="1200" smtClean="0">
                <a:solidFill>
                  <a:schemeClr val="tx1"/>
                </a:solidFill>
                <a:effectLst/>
                <a:latin typeface="+mn-lt"/>
                <a:ea typeface="+mn-ea"/>
                <a:cs typeface="+mn-cs"/>
              </a:rPr>
              <a:t>被定为第一个非</a:t>
            </a:r>
            <a:r>
              <a:rPr lang="en-US" altLang="zh-CN" sz="1200" b="0" i="0" kern="1200" smtClean="0">
                <a:solidFill>
                  <a:schemeClr val="tx1"/>
                </a:solidFill>
                <a:effectLst/>
                <a:latin typeface="+mn-lt"/>
                <a:ea typeface="+mn-ea"/>
                <a:cs typeface="+mn-cs"/>
              </a:rPr>
              <a:t>late event</a:t>
            </a:r>
            <a:r>
              <a:rPr lang="zh-CN" altLang="en-US" sz="1200" b="0" i="0" kern="1200" smtClean="0">
                <a:solidFill>
                  <a:schemeClr val="tx1"/>
                </a:solidFill>
                <a:effectLst/>
                <a:latin typeface="+mn-lt"/>
                <a:ea typeface="+mn-ea"/>
                <a:cs typeface="+mn-cs"/>
              </a:rPr>
              <a:t>数据的时间戳，在本例子中，同一个</a:t>
            </a:r>
            <a:r>
              <a:rPr lang="en-US" altLang="zh-CN" sz="1200" b="0" i="0" kern="1200" smtClean="0">
                <a:solidFill>
                  <a:schemeClr val="tx1"/>
                </a:solidFill>
                <a:effectLst/>
                <a:latin typeface="+mn-lt"/>
                <a:ea typeface="+mn-ea"/>
                <a:cs typeface="+mn-cs"/>
              </a:rPr>
              <a:t>session</a:t>
            </a:r>
            <a:r>
              <a:rPr lang="zh-CN" altLang="en-US" sz="1200" b="0" i="0" kern="1200" smtClean="0">
                <a:solidFill>
                  <a:schemeClr val="tx1"/>
                </a:solidFill>
                <a:effectLst/>
                <a:latin typeface="+mn-lt"/>
                <a:ea typeface="+mn-ea"/>
                <a:cs typeface="+mn-cs"/>
              </a:rPr>
              <a:t>可能落在不同的固定窗口中。这两种方式没有谁对谁错，但是在用之前，需要明确知道内部原理才能正确使用</a:t>
            </a:r>
            <a:r>
              <a:rPr lang="en-US" altLang="zh-CN" sz="1200" b="0" i="0" kern="1200" smtClean="0">
                <a:solidFill>
                  <a:schemeClr val="tx1"/>
                </a:solidFill>
                <a:effectLst/>
                <a:latin typeface="+mn-lt"/>
                <a:ea typeface="+mn-ea"/>
                <a:cs typeface="+mn-cs"/>
              </a:rPr>
              <a:t>watermark</a:t>
            </a:r>
          </a:p>
          <a:p>
            <a:endParaRPr lang="zh-CN" altLang="en-US"/>
          </a:p>
        </p:txBody>
      </p:sp>
      <p:sp>
        <p:nvSpPr>
          <p:cNvPr id="4" name="灯片编号占位符 3"/>
          <p:cNvSpPr>
            <a:spLocks noGrp="1"/>
          </p:cNvSpPr>
          <p:nvPr>
            <p:ph type="sldNum" sz="quarter" idx="10"/>
          </p:nvPr>
        </p:nvSpPr>
        <p:spPr/>
        <p:txBody>
          <a:bodyPr/>
          <a:lstStyle/>
          <a:p>
            <a:fld id="{6FBA616E-4262-4C03-89DD-0AADBF07A593}" type="slidenum">
              <a:rPr lang="zh-CN" altLang="en-US" smtClean="0"/>
              <a:t>38</a:t>
            </a:fld>
            <a:endParaRPr lang="zh-CN" altLang="en-US"/>
          </a:p>
        </p:txBody>
      </p:sp>
    </p:spTree>
    <p:extLst>
      <p:ext uri="{BB962C8B-B14F-4D97-AF65-F5344CB8AC3E}">
        <p14:creationId xmlns:p14="http://schemas.microsoft.com/office/powerpoint/2010/main" val="4701750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BA616E-4262-4C03-89DD-0AADBF07A593}" type="slidenum">
              <a:rPr lang="zh-CN" altLang="en-US" smtClean="0"/>
              <a:t>39</a:t>
            </a:fld>
            <a:endParaRPr lang="zh-CN" altLang="en-US"/>
          </a:p>
        </p:txBody>
      </p:sp>
    </p:spTree>
    <p:extLst>
      <p:ext uri="{BB962C8B-B14F-4D97-AF65-F5344CB8AC3E}">
        <p14:creationId xmlns:p14="http://schemas.microsoft.com/office/powerpoint/2010/main" val="22766547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BA616E-4262-4C03-89DD-0AADBF07A593}" type="slidenum">
              <a:rPr lang="zh-CN" altLang="en-US" smtClean="0"/>
              <a:t>40</a:t>
            </a:fld>
            <a:endParaRPr lang="zh-CN" altLang="en-US"/>
          </a:p>
        </p:txBody>
      </p:sp>
    </p:spTree>
    <p:extLst>
      <p:ext uri="{BB962C8B-B14F-4D97-AF65-F5344CB8AC3E}">
        <p14:creationId xmlns:p14="http://schemas.microsoft.com/office/powerpoint/2010/main" val="34317708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BA616E-4262-4C03-89DD-0AADBF07A593}" type="slidenum">
              <a:rPr lang="zh-CN" altLang="en-US" smtClean="0"/>
              <a:t>41</a:t>
            </a:fld>
            <a:endParaRPr lang="zh-CN" altLang="en-US"/>
          </a:p>
        </p:txBody>
      </p:sp>
    </p:spTree>
    <p:extLst>
      <p:ext uri="{BB962C8B-B14F-4D97-AF65-F5344CB8AC3E}">
        <p14:creationId xmlns:p14="http://schemas.microsoft.com/office/powerpoint/2010/main" val="29723825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BA616E-4262-4C03-89DD-0AADBF07A593}" type="slidenum">
              <a:rPr lang="zh-CN" altLang="en-US" smtClean="0"/>
              <a:t>42</a:t>
            </a:fld>
            <a:endParaRPr lang="zh-CN" altLang="en-US"/>
          </a:p>
        </p:txBody>
      </p:sp>
    </p:spTree>
    <p:extLst>
      <p:ext uri="{BB962C8B-B14F-4D97-AF65-F5344CB8AC3E}">
        <p14:creationId xmlns:p14="http://schemas.microsoft.com/office/powerpoint/2010/main" val="23804087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BA616E-4262-4C03-89DD-0AADBF07A593}" type="slidenum">
              <a:rPr lang="zh-CN" altLang="en-US" smtClean="0"/>
              <a:t>43</a:t>
            </a:fld>
            <a:endParaRPr lang="zh-CN" altLang="en-US"/>
          </a:p>
        </p:txBody>
      </p:sp>
    </p:spTree>
    <p:extLst>
      <p:ext uri="{BB962C8B-B14F-4D97-AF65-F5344CB8AC3E}">
        <p14:creationId xmlns:p14="http://schemas.microsoft.com/office/powerpoint/2010/main" val="39222781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BA616E-4262-4C03-89DD-0AADBF07A593}" type="slidenum">
              <a:rPr lang="zh-CN" altLang="en-US" smtClean="0"/>
              <a:t>44</a:t>
            </a:fld>
            <a:endParaRPr lang="zh-CN" altLang="en-US"/>
          </a:p>
        </p:txBody>
      </p:sp>
    </p:spTree>
    <p:extLst>
      <p:ext uri="{BB962C8B-B14F-4D97-AF65-F5344CB8AC3E}">
        <p14:creationId xmlns:p14="http://schemas.microsoft.com/office/powerpoint/2010/main" val="2571346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smtClean="0">
                <a:solidFill>
                  <a:schemeClr val="tx1"/>
                </a:solidFill>
                <a:effectLst/>
                <a:latin typeface="+mn-lt"/>
                <a:ea typeface="+mn-ea"/>
                <a:cs typeface="+mn-cs"/>
              </a:rPr>
              <a:t>我认为设计良好的流媒体系统实际上提供了一组严格的批处理功能</a:t>
            </a:r>
            <a:endParaRPr lang="en-US" altLang="zh-CN" sz="1200" b="0" i="0" kern="1200" smtClean="0">
              <a:solidFill>
                <a:schemeClr val="tx1"/>
              </a:solidFill>
              <a:effectLst/>
              <a:latin typeface="+mn-lt"/>
              <a:ea typeface="+mn-ea"/>
              <a:cs typeface="+mn-cs"/>
            </a:endParaRPr>
          </a:p>
          <a:p>
            <a:r>
              <a:rPr lang="en-US" altLang="zh-CN" sz="1200" b="1" i="0" kern="1200" smtClean="0">
                <a:solidFill>
                  <a:schemeClr val="tx1"/>
                </a:solidFill>
                <a:effectLst/>
                <a:latin typeface="+mn-lt"/>
                <a:ea typeface="+mn-ea"/>
                <a:cs typeface="+mn-cs"/>
              </a:rPr>
              <a:t>Correctness</a:t>
            </a:r>
            <a:r>
              <a:rPr lang="en-US" altLang="zh-CN" sz="1200" b="0" i="0" kern="1200" smtClean="0">
                <a:solidFill>
                  <a:schemeClr val="tx1"/>
                </a:solidFill>
                <a:effectLst/>
                <a:latin typeface="+mn-lt"/>
                <a:ea typeface="+mn-ea"/>
                <a:cs typeface="+mn-cs"/>
              </a:rPr>
              <a:t> — This gets you </a:t>
            </a:r>
            <a:r>
              <a:rPr lang="en-US" altLang="zh-CN" sz="1200" b="0" i="1" kern="1200" smtClean="0">
                <a:solidFill>
                  <a:schemeClr val="tx1"/>
                </a:solidFill>
                <a:effectLst/>
                <a:latin typeface="+mn-lt"/>
                <a:ea typeface="+mn-ea"/>
                <a:cs typeface="+mn-cs"/>
              </a:rPr>
              <a:t>parity</a:t>
            </a:r>
            <a:r>
              <a:rPr lang="en-US" altLang="zh-CN" sz="1200" b="0" i="0" kern="1200" smtClean="0">
                <a:solidFill>
                  <a:schemeClr val="tx1"/>
                </a:solidFill>
                <a:effectLst/>
                <a:latin typeface="+mn-lt"/>
                <a:ea typeface="+mn-ea"/>
                <a:cs typeface="+mn-cs"/>
              </a:rPr>
              <a:t> with batch.</a:t>
            </a:r>
            <a:r>
              <a:rPr lang="zh-CN" altLang="en-US" sz="1200" b="0" i="0" kern="1200" smtClean="0">
                <a:solidFill>
                  <a:schemeClr val="tx1"/>
                </a:solidFill>
                <a:effectLst/>
                <a:latin typeface="+mn-lt"/>
                <a:ea typeface="+mn-ea"/>
                <a:cs typeface="+mn-cs"/>
              </a:rPr>
              <a:t>做到了正确性就能等同于</a:t>
            </a:r>
            <a:r>
              <a:rPr lang="en-US" altLang="zh-CN" sz="1200" b="0" i="0" kern="1200" smtClean="0">
                <a:solidFill>
                  <a:schemeClr val="tx1"/>
                </a:solidFill>
                <a:effectLst/>
                <a:latin typeface="+mn-lt"/>
                <a:ea typeface="+mn-ea"/>
                <a:cs typeface="+mn-cs"/>
              </a:rPr>
              <a:t>batch</a:t>
            </a:r>
            <a:r>
              <a:rPr lang="en-US" altLang="zh-CN" sz="1200" b="0" i="0" kern="1200" baseline="0" smtClean="0">
                <a:solidFill>
                  <a:schemeClr val="tx1"/>
                </a:solidFill>
                <a:effectLst/>
                <a:latin typeface="+mn-lt"/>
                <a:ea typeface="+mn-ea"/>
                <a:cs typeface="+mn-cs"/>
              </a:rPr>
              <a:t> system</a:t>
            </a:r>
            <a:r>
              <a:rPr lang="zh-CN" altLang="en-US" sz="1200" b="0" i="0" kern="1200" baseline="0" smtClean="0">
                <a:solidFill>
                  <a:schemeClr val="tx1"/>
                </a:solidFill>
                <a:effectLst/>
                <a:latin typeface="+mn-lt"/>
                <a:ea typeface="+mn-ea"/>
                <a:cs typeface="+mn-cs"/>
              </a:rPr>
              <a:t>，参考</a:t>
            </a:r>
            <a:r>
              <a:rPr lang="en-US" altLang="zh-CN" sz="1200" b="0" i="0" kern="1200" baseline="0" smtClean="0">
                <a:solidFill>
                  <a:schemeClr val="tx1"/>
                </a:solidFill>
                <a:effectLst/>
                <a:latin typeface="+mn-lt"/>
                <a:ea typeface="+mn-ea"/>
                <a:cs typeface="+mn-cs"/>
              </a:rPr>
              <a:t>spark</a:t>
            </a:r>
            <a:r>
              <a:rPr lang="zh-CN" altLang="en-US" sz="1200" b="0" i="0" kern="1200" baseline="0" smtClean="0">
                <a:solidFill>
                  <a:schemeClr val="tx1"/>
                </a:solidFill>
                <a:effectLst/>
                <a:latin typeface="+mn-lt"/>
                <a:ea typeface="+mn-ea"/>
                <a:cs typeface="+mn-cs"/>
              </a:rPr>
              <a:t>论文</a:t>
            </a:r>
            <a:endParaRPr lang="en-US" altLang="zh-CN" sz="1200" b="0" i="0" kern="1200" baseline="0" smtClean="0">
              <a:solidFill>
                <a:schemeClr val="tx1"/>
              </a:solidFill>
              <a:effectLst/>
              <a:latin typeface="+mn-lt"/>
              <a:ea typeface="+mn-ea"/>
              <a:cs typeface="+mn-cs"/>
            </a:endParaRPr>
          </a:p>
          <a:p>
            <a:r>
              <a:rPr lang="en-US" altLang="zh-CN" sz="1200" b="1" i="0" kern="1200" smtClean="0">
                <a:solidFill>
                  <a:schemeClr val="tx1"/>
                </a:solidFill>
                <a:effectLst/>
                <a:latin typeface="+mn-lt"/>
                <a:ea typeface="+mn-ea"/>
                <a:cs typeface="+mn-cs"/>
              </a:rPr>
              <a:t>Tools for reasoning about time</a:t>
            </a:r>
            <a:r>
              <a:rPr lang="en-US" altLang="zh-CN" sz="1200" b="0" i="0" kern="1200" smtClean="0">
                <a:solidFill>
                  <a:schemeClr val="tx1"/>
                </a:solidFill>
                <a:effectLst/>
                <a:latin typeface="+mn-lt"/>
                <a:ea typeface="+mn-ea"/>
                <a:cs typeface="+mn-cs"/>
              </a:rPr>
              <a:t> — This gets you </a:t>
            </a:r>
            <a:r>
              <a:rPr lang="en-US" altLang="zh-CN" sz="1200" b="0" i="1" kern="1200" smtClean="0">
                <a:solidFill>
                  <a:schemeClr val="tx1"/>
                </a:solidFill>
                <a:effectLst/>
                <a:latin typeface="+mn-lt"/>
                <a:ea typeface="+mn-ea"/>
                <a:cs typeface="+mn-cs"/>
              </a:rPr>
              <a:t>beyond</a:t>
            </a:r>
            <a:r>
              <a:rPr lang="en-US" altLang="zh-CN" sz="1200" b="0" i="0" kern="1200" smtClean="0">
                <a:solidFill>
                  <a:schemeClr val="tx1"/>
                </a:solidFill>
                <a:effectLst/>
                <a:latin typeface="+mn-lt"/>
                <a:ea typeface="+mn-ea"/>
                <a:cs typeface="+mn-cs"/>
              </a:rPr>
              <a:t> batch.</a:t>
            </a:r>
            <a:r>
              <a:rPr lang="zh-CN" altLang="en-US" sz="1200" b="0" i="0" kern="1200" smtClean="0">
                <a:solidFill>
                  <a:schemeClr val="tx1"/>
                </a:solidFill>
                <a:effectLst/>
                <a:latin typeface="+mn-lt"/>
                <a:ea typeface="+mn-ea"/>
                <a:cs typeface="+mn-cs"/>
              </a:rPr>
              <a:t>做到了这点就等于打败了</a:t>
            </a:r>
            <a:r>
              <a:rPr lang="en-US" altLang="zh-CN" sz="1200" b="0" i="0" kern="1200" smtClean="0">
                <a:solidFill>
                  <a:schemeClr val="tx1"/>
                </a:solidFill>
                <a:effectLst/>
                <a:latin typeface="+mn-lt"/>
                <a:ea typeface="+mn-ea"/>
                <a:cs typeface="+mn-cs"/>
              </a:rPr>
              <a:t>batch</a:t>
            </a:r>
            <a:r>
              <a:rPr lang="en-US" altLang="zh-CN" sz="1200" b="0" i="0" kern="1200" baseline="0" smtClean="0">
                <a:solidFill>
                  <a:schemeClr val="tx1"/>
                </a:solidFill>
                <a:effectLst/>
                <a:latin typeface="+mn-lt"/>
                <a:ea typeface="+mn-ea"/>
                <a:cs typeface="+mn-cs"/>
              </a:rPr>
              <a:t> system</a:t>
            </a:r>
          </a:p>
          <a:p>
            <a:r>
              <a:rPr lang="zh-CN" altLang="en-US" sz="1200" b="0" i="0" kern="1200" smtClean="0">
                <a:solidFill>
                  <a:schemeClr val="tx1"/>
                </a:solidFill>
                <a:effectLst/>
                <a:latin typeface="+mn-lt"/>
                <a:ea typeface="+mn-ea"/>
                <a:cs typeface="+mn-cs"/>
              </a:rPr>
              <a:t>对于处理具有不同事件时间偏差的无界、无序数据，</a:t>
            </a:r>
            <a:r>
              <a:rPr lang="en-US" altLang="zh-CN" sz="1200" b="0" i="0" kern="1200" smtClean="0">
                <a:solidFill>
                  <a:schemeClr val="tx1"/>
                </a:solidFill>
                <a:effectLst/>
                <a:latin typeface="+mn-lt"/>
                <a:ea typeface="+mn-ea"/>
                <a:cs typeface="+mn-cs"/>
              </a:rPr>
              <a:t>Good tools for reasoning about time</a:t>
            </a:r>
            <a:r>
              <a:rPr lang="zh-CN" altLang="en-US" sz="1200" b="0" i="0" kern="1200" smtClean="0">
                <a:solidFill>
                  <a:schemeClr val="tx1"/>
                </a:solidFill>
                <a:effectLst/>
                <a:latin typeface="+mn-lt"/>
                <a:ea typeface="+mn-ea"/>
                <a:cs typeface="+mn-cs"/>
              </a:rPr>
              <a:t>是必不可少的</a:t>
            </a:r>
            <a:endParaRPr lang="zh-CN" altLang="en-US"/>
          </a:p>
        </p:txBody>
      </p:sp>
      <p:sp>
        <p:nvSpPr>
          <p:cNvPr id="4" name="灯片编号占位符 3"/>
          <p:cNvSpPr>
            <a:spLocks noGrp="1"/>
          </p:cNvSpPr>
          <p:nvPr>
            <p:ph type="sldNum" sz="quarter" idx="10"/>
          </p:nvPr>
        </p:nvSpPr>
        <p:spPr/>
        <p:txBody>
          <a:bodyPr/>
          <a:lstStyle/>
          <a:p>
            <a:fld id="{6FBA616E-4262-4C03-89DD-0AADBF07A593}" type="slidenum">
              <a:rPr lang="zh-CN" altLang="en-US" smtClean="0"/>
              <a:t>8</a:t>
            </a:fld>
            <a:endParaRPr lang="zh-CN" altLang="en-US"/>
          </a:p>
        </p:txBody>
      </p:sp>
    </p:spTree>
    <p:extLst>
      <p:ext uri="{BB962C8B-B14F-4D97-AF65-F5344CB8AC3E}">
        <p14:creationId xmlns:p14="http://schemas.microsoft.com/office/powerpoint/2010/main" val="1222787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smtClean="0">
                <a:solidFill>
                  <a:schemeClr val="tx1"/>
                </a:solidFill>
                <a:effectLst/>
                <a:latin typeface="+mn-lt"/>
                <a:ea typeface="+mn-ea"/>
                <a:cs typeface="+mn-cs"/>
              </a:rPr>
              <a:t>要准确地描述</a:t>
            </a:r>
            <a:r>
              <a:rPr lang="en-US" altLang="zh-CN" sz="1200" b="0" i="0" kern="1200" smtClean="0">
                <a:solidFill>
                  <a:schemeClr val="tx1"/>
                </a:solidFill>
                <a:effectLst/>
                <a:latin typeface="+mn-lt"/>
                <a:ea typeface="+mn-ea"/>
                <a:cs typeface="+mn-cs"/>
              </a:rPr>
              <a:t>unbounded data processing</a:t>
            </a:r>
            <a:r>
              <a:rPr lang="zh-CN" altLang="en-US" sz="1200" b="0" i="0" kern="1200" smtClean="0">
                <a:solidFill>
                  <a:schemeClr val="tx1"/>
                </a:solidFill>
                <a:effectLst/>
                <a:latin typeface="+mn-lt"/>
                <a:ea typeface="+mn-ea"/>
                <a:cs typeface="+mn-cs"/>
              </a:rPr>
              <a:t>，需要清楚地理解所涉及的</a:t>
            </a:r>
            <a:r>
              <a:rPr lang="en-US" altLang="zh-CN" sz="1200" b="0" i="0" kern="1200" smtClean="0">
                <a:solidFill>
                  <a:schemeClr val="tx1"/>
                </a:solidFill>
                <a:effectLst/>
                <a:latin typeface="+mn-lt"/>
                <a:ea typeface="+mn-ea"/>
                <a:cs typeface="+mn-cs"/>
              </a:rPr>
              <a:t>time domains </a:t>
            </a:r>
          </a:p>
          <a:p>
            <a:r>
              <a:rPr lang="en-US" altLang="zh-CN" sz="1200" b="0" i="0" kern="1200" smtClean="0">
                <a:solidFill>
                  <a:schemeClr val="tx1"/>
                </a:solidFill>
                <a:effectLst/>
                <a:latin typeface="+mn-lt"/>
                <a:ea typeface="+mn-ea"/>
                <a:cs typeface="+mn-cs"/>
              </a:rPr>
              <a:t>Not all use cases care about event times (and if yours doesn’t, hooray! — your life is easier)</a:t>
            </a:r>
          </a:p>
          <a:p>
            <a:r>
              <a:rPr lang="zh-CN" altLang="en-US" sz="1200" b="0" i="0" kern="1200" smtClean="0">
                <a:solidFill>
                  <a:schemeClr val="tx1"/>
                </a:solidFill>
                <a:effectLst/>
                <a:latin typeface="+mn-lt"/>
                <a:ea typeface="+mn-ea"/>
                <a:cs typeface="+mn-cs"/>
              </a:rPr>
              <a:t>然而，事实并非如此，事件时间和处理时间之间的偏差不仅是非零的，而且会随着</a:t>
            </a:r>
            <a:r>
              <a:rPr lang="en-US" altLang="zh-CN" sz="1200" b="0" i="0" kern="1200" smtClean="0">
                <a:solidFill>
                  <a:schemeClr val="tx1"/>
                </a:solidFill>
                <a:effectLst/>
                <a:latin typeface="+mn-lt"/>
                <a:ea typeface="+mn-ea"/>
                <a:cs typeface="+mn-cs"/>
              </a:rPr>
              <a:t>input sources, execution engine, and hardware</a:t>
            </a:r>
            <a:r>
              <a:rPr lang="zh-CN" altLang="en-US" sz="1200" b="0" i="0" kern="1200" smtClean="0">
                <a:solidFill>
                  <a:schemeClr val="tx1"/>
                </a:solidFill>
                <a:effectLst/>
                <a:latin typeface="+mn-lt"/>
                <a:ea typeface="+mn-ea"/>
                <a:cs typeface="+mn-cs"/>
              </a:rPr>
              <a:t>不同而高度变化的</a:t>
            </a:r>
            <a:endParaRPr lang="en-US" altLang="zh-CN" sz="1200" b="0"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6FBA616E-4262-4C03-89DD-0AADBF07A593}" type="slidenum">
              <a:rPr lang="zh-CN" altLang="en-US" smtClean="0"/>
              <a:t>9</a:t>
            </a:fld>
            <a:endParaRPr lang="zh-CN" altLang="en-US"/>
          </a:p>
        </p:txBody>
      </p:sp>
    </p:spTree>
    <p:extLst>
      <p:ext uri="{BB962C8B-B14F-4D97-AF65-F5344CB8AC3E}">
        <p14:creationId xmlns:p14="http://schemas.microsoft.com/office/powerpoint/2010/main" val="2977200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smtClean="0">
                <a:solidFill>
                  <a:schemeClr val="tx1"/>
                </a:solidFill>
                <a:effectLst/>
                <a:latin typeface="+mn-lt"/>
                <a:ea typeface="+mn-ea"/>
                <a:cs typeface="+mn-cs"/>
              </a:rPr>
              <a:t>批处理引擎虽然在设计时没有明确考虑到无界数据，但自从第一次构思批处理系统以来，就被用于处理无界数据集。 正如人们可能预期的那样，这种方法将无界数据分割成适合批处理的有界数据集的集合</a:t>
            </a:r>
            <a:endParaRPr lang="en-US" altLang="zh-CN" sz="1200" b="0"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6FBA616E-4262-4C03-89DD-0AADBF07A593}" type="slidenum">
              <a:rPr lang="zh-CN" altLang="en-US" smtClean="0"/>
              <a:t>11</a:t>
            </a:fld>
            <a:endParaRPr lang="zh-CN" altLang="en-US"/>
          </a:p>
        </p:txBody>
      </p:sp>
    </p:spTree>
    <p:extLst>
      <p:ext uri="{BB962C8B-B14F-4D97-AF65-F5344CB8AC3E}">
        <p14:creationId xmlns:p14="http://schemas.microsoft.com/office/powerpoint/2010/main" val="311700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smtClean="0">
                <a:solidFill>
                  <a:schemeClr val="tx1"/>
                </a:solidFill>
                <a:effectLst/>
                <a:latin typeface="+mn-lt"/>
                <a:ea typeface="+mn-ea"/>
                <a:cs typeface="+mn-cs"/>
              </a:rPr>
              <a:t> Sessions</a:t>
            </a:r>
            <a:r>
              <a:rPr lang="zh-CN" altLang="en-US" sz="1200" b="0" i="0" kern="1200" smtClean="0">
                <a:solidFill>
                  <a:schemeClr val="tx1"/>
                </a:solidFill>
                <a:effectLst/>
                <a:latin typeface="+mn-lt"/>
                <a:ea typeface="+mn-ea"/>
                <a:cs typeface="+mn-cs"/>
              </a:rPr>
              <a:t>通常定义为活动周期</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例如，对于特定用户</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，以不活跃的间隙结束。 在使用典型的批处理引擎计算 </a:t>
            </a:r>
            <a:r>
              <a:rPr lang="en-US" altLang="zh-CN" sz="1200" b="0" i="0" kern="1200" smtClean="0">
                <a:solidFill>
                  <a:schemeClr val="tx1"/>
                </a:solidFill>
                <a:effectLst/>
                <a:latin typeface="+mn-lt"/>
                <a:ea typeface="+mn-ea"/>
                <a:cs typeface="+mn-cs"/>
              </a:rPr>
              <a:t>Sessions</a:t>
            </a:r>
            <a:r>
              <a:rPr lang="zh-CN" altLang="en-US" sz="1200" b="0" i="0" kern="1200" smtClean="0">
                <a:solidFill>
                  <a:schemeClr val="tx1"/>
                </a:solidFill>
                <a:effectLst/>
                <a:latin typeface="+mn-lt"/>
                <a:ea typeface="+mn-ea"/>
                <a:cs typeface="+mn-cs"/>
              </a:rPr>
              <a:t>时，</a:t>
            </a:r>
            <a:r>
              <a:rPr lang="en-US" altLang="zh-CN" sz="1200" b="0" i="0" kern="1200" smtClean="0">
                <a:solidFill>
                  <a:schemeClr val="tx1"/>
                </a:solidFill>
                <a:effectLst/>
                <a:latin typeface="+mn-lt"/>
                <a:ea typeface="+mn-ea"/>
                <a:cs typeface="+mn-cs"/>
              </a:rPr>
              <a:t>Sessions</a:t>
            </a:r>
            <a:r>
              <a:rPr lang="zh-CN" altLang="en-US" sz="1200" b="0" i="0" kern="1200" smtClean="0">
                <a:solidFill>
                  <a:schemeClr val="tx1"/>
                </a:solidFill>
                <a:effectLst/>
                <a:latin typeface="+mn-lt"/>
                <a:ea typeface="+mn-ea"/>
                <a:cs typeface="+mn-cs"/>
              </a:rPr>
              <a:t>通常会被不同的批次所分割</a:t>
            </a:r>
            <a:endParaRPr lang="zh-CN" altLang="en-US"/>
          </a:p>
        </p:txBody>
      </p:sp>
      <p:sp>
        <p:nvSpPr>
          <p:cNvPr id="4" name="灯片编号占位符 3"/>
          <p:cNvSpPr>
            <a:spLocks noGrp="1"/>
          </p:cNvSpPr>
          <p:nvPr>
            <p:ph type="sldNum" sz="quarter" idx="10"/>
          </p:nvPr>
        </p:nvSpPr>
        <p:spPr/>
        <p:txBody>
          <a:bodyPr/>
          <a:lstStyle/>
          <a:p>
            <a:fld id="{6FBA616E-4262-4C03-89DD-0AADBF07A593}" type="slidenum">
              <a:rPr lang="zh-CN" altLang="en-US" smtClean="0"/>
              <a:t>12</a:t>
            </a:fld>
            <a:endParaRPr lang="zh-CN" altLang="en-US"/>
          </a:p>
        </p:txBody>
      </p:sp>
    </p:spTree>
    <p:extLst>
      <p:ext uri="{BB962C8B-B14F-4D97-AF65-F5344CB8AC3E}">
        <p14:creationId xmlns:p14="http://schemas.microsoft.com/office/powerpoint/2010/main" val="4254569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BA616E-4262-4C03-89DD-0AADBF07A593}" type="slidenum">
              <a:rPr lang="zh-CN" altLang="en-US" smtClean="0"/>
              <a:t>13</a:t>
            </a:fld>
            <a:endParaRPr lang="zh-CN" altLang="en-US"/>
          </a:p>
        </p:txBody>
      </p:sp>
    </p:spTree>
    <p:extLst>
      <p:ext uri="{BB962C8B-B14F-4D97-AF65-F5344CB8AC3E}">
        <p14:creationId xmlns:p14="http://schemas.microsoft.com/office/powerpoint/2010/main" val="27815657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BA616E-4262-4C03-89DD-0AADBF07A593}" type="slidenum">
              <a:rPr lang="zh-CN" altLang="en-US" smtClean="0"/>
              <a:t>14</a:t>
            </a:fld>
            <a:endParaRPr lang="zh-CN" altLang="en-US"/>
          </a:p>
        </p:txBody>
      </p:sp>
    </p:spTree>
    <p:extLst>
      <p:ext uri="{BB962C8B-B14F-4D97-AF65-F5344CB8AC3E}">
        <p14:creationId xmlns:p14="http://schemas.microsoft.com/office/powerpoint/2010/main" val="1179908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5/5/2019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Date Placeholder 2"/>
          <p:cNvSpPr>
            <a:spLocks noGrp="1"/>
          </p:cNvSpPr>
          <p:nvPr>
            <p:ph type="dt" sz="half" idx="10"/>
          </p:nvPr>
        </p:nvSpPr>
        <p:spPr/>
        <p:txBody>
          <a:bodyPr/>
          <a:lstStyle/>
          <a:p>
            <a:fld id="{B61BEF0D-F0BB-DE4B-95CE-6DB70DBA9567}" type="datetimeFigureOut">
              <a:rPr lang="en-US"/>
              <a:pPr/>
              <a:t>5/5/2019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a:pPr/>
              <a:t>5/5/2019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zh-CN" altLang="en-US" smtClean="0"/>
              <a:t>单击此处编辑母版标题样式</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a:pPr/>
              <a:t>5/5/2019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a:pPr/>
              <a:t>5/5/2019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zh-CN" altLang="en-US" smtClean="0"/>
              <a:t>单击此处编辑母版标题样式</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zh-CN" altLang="en-US" smtClean="0"/>
              <a:t>单击此处编辑母版文本样式</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a:pPr/>
              <a:t>5/5/2019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zh-CN" altLang="en-US" smtClean="0"/>
              <a:t>单击此处编辑母版标题样式</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zh-CN" altLang="en-US" smtClean="0"/>
              <a:t>单击此处编辑母版文本样式</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a:pPr/>
              <a:t>5/5/2019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5/5/2019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5/5/2019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nchor="ct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5/5/2019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a:pPr/>
              <a:t>5/5/2019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a:pPr/>
              <a:t>5/5/2019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a:pPr/>
              <a:t>5/5/2019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a:pPr/>
              <a:t>5/5/2019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a:pPr/>
              <a:t>5/5/2019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a:pPr/>
              <a:t>5/5/2019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zh-CN" altLang="en-US" smtClean="0"/>
              <a:t>单击此处编辑母版标题样式</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a:pPr/>
              <a:t>5/5/2019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a:pPr/>
              <a:t>5/5/2019</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oreilly.com/library/view/streaming-systems/9781491983867/"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databricks.com/blog/2015/01/28/introducing-streaming-k-means-in-spark-1-2.html"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media" Target="../media/media2.mp4"/><Relationship Id="rId7" Type="http://schemas.openxmlformats.org/officeDocument/2006/relationships/image" Target="../media/image1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2.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3.png"/><Relationship Id="rId4"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24.png"/><Relationship Id="rId4"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33.png"/><Relationship Id="rId4"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cloud.google.com/dataflow/model/triggers?hl=zh-Cn"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hyperlink" Target="https://yq.aliyun.com/articles/682873" TargetMode="External"/><Relationship Id="rId5" Type="http://schemas.openxmlformats.org/officeDocument/2006/relationships/hyperlink" Target="https://beam.apache.org/documentation/programming-guide/#triggers" TargetMode="External"/><Relationship Id="rId4" Type="http://schemas.openxmlformats.org/officeDocument/2006/relationships/hyperlink" Target="https://juejin.im/post/5bf95810e51d452d705fef33"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hyperlink" Target="http://nathanmarz.com/blog/how-to-beat-the-cap-theorem.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nathanmarz.com/blog/how-to-beat-the-cap-theorem.htm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milinda.pathirage.org/kappa-architecture.com/" TargetMode="External"/><Relationship Id="rId4" Type="http://schemas.openxmlformats.org/officeDocument/2006/relationships/hyperlink" Target="http://radar.oreilly.com/2014/07/questioning-the-lambda-architecture.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4212" y="685799"/>
            <a:ext cx="8001000" cy="2260601"/>
          </a:xfrm>
        </p:spPr>
        <p:txBody>
          <a:bodyPr/>
          <a:lstStyle/>
          <a:p>
            <a:r>
              <a:rPr lang="en-US" altLang="zh-CN"/>
              <a:t>streaming system - streaming model</a:t>
            </a:r>
            <a:endParaRPr lang="zh-CN" altLang="en-US"/>
          </a:p>
        </p:txBody>
      </p:sp>
      <p:sp>
        <p:nvSpPr>
          <p:cNvPr id="3" name="副标题 2"/>
          <p:cNvSpPr>
            <a:spLocks noGrp="1"/>
          </p:cNvSpPr>
          <p:nvPr>
            <p:ph type="subTitle" idx="1"/>
          </p:nvPr>
        </p:nvSpPr>
        <p:spPr>
          <a:xfrm>
            <a:off x="684212" y="3238500"/>
            <a:ext cx="6400800" cy="1981200"/>
          </a:xfrm>
        </p:spPr>
        <p:txBody>
          <a:bodyPr>
            <a:normAutofit fontScale="92500" lnSpcReduction="10000"/>
          </a:bodyPr>
          <a:lstStyle/>
          <a:p>
            <a:r>
              <a:rPr lang="en-US" altLang="zh-CN" smtClean="0"/>
              <a:t>The reading notes of </a:t>
            </a:r>
            <a:r>
              <a:rPr lang="zh-CN" altLang="en-US" smtClean="0"/>
              <a:t>云尘</a:t>
            </a:r>
            <a:endParaRPr lang="en-US" altLang="zh-CN" smtClean="0"/>
          </a:p>
          <a:p>
            <a:endParaRPr lang="en-US" altLang="zh-CN"/>
          </a:p>
          <a:p>
            <a:r>
              <a:rPr lang="en-US" altLang="zh-CN" smtClean="0"/>
              <a:t>BOOK:  </a:t>
            </a:r>
            <a:r>
              <a:rPr lang="en-US" altLang="zh-CN" smtClean="0">
                <a:hlinkClick r:id="rId2"/>
              </a:rPr>
              <a:t>Streaming Systems</a:t>
            </a:r>
            <a:endParaRPr lang="en-US" altLang="zh-CN" smtClean="0"/>
          </a:p>
          <a:p>
            <a:endParaRPr lang="en-US" altLang="zh-CN"/>
          </a:p>
          <a:p>
            <a:r>
              <a:rPr lang="en-US" altLang="zh-CN" i="1" smtClean="0"/>
              <a:t>	by </a:t>
            </a:r>
            <a:r>
              <a:rPr lang="en-US" altLang="zh-CN" i="1"/>
              <a:t>Tyler Akidau, Slava Chernyak, and Reuven Lax</a:t>
            </a:r>
            <a:endParaRPr lang="zh-CN" altLang="en-US"/>
          </a:p>
        </p:txBody>
      </p:sp>
    </p:spTree>
    <p:extLst>
      <p:ext uri="{BB962C8B-B14F-4D97-AF65-F5344CB8AC3E}">
        <p14:creationId xmlns:p14="http://schemas.microsoft.com/office/powerpoint/2010/main" val="40004388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2" y="533401"/>
            <a:ext cx="8534400" cy="787400"/>
          </a:xfrm>
        </p:spPr>
        <p:txBody>
          <a:bodyPr>
            <a:normAutofit/>
          </a:bodyPr>
          <a:lstStyle/>
          <a:p>
            <a:r>
              <a:rPr lang="en-US" altLang="zh-CN"/>
              <a:t>Streaming </a:t>
            </a:r>
            <a:r>
              <a:rPr lang="en-US" altLang="zh-CN" smtClean="0"/>
              <a:t>101</a:t>
            </a:r>
            <a:endParaRPr lang="zh-CN" altLang="en-US"/>
          </a:p>
        </p:txBody>
      </p:sp>
      <p:graphicFrame>
        <p:nvGraphicFramePr>
          <p:cNvPr id="4" name="内容占位符 3"/>
          <p:cNvGraphicFramePr>
            <a:graphicFrameLocks noGrp="1"/>
          </p:cNvGraphicFramePr>
          <p:nvPr>
            <p:ph idx="1"/>
            <p:extLst>
              <p:ext uri="{D42A27DB-BD31-4B8C-83A1-F6EECF244321}">
                <p14:modId xmlns:p14="http://schemas.microsoft.com/office/powerpoint/2010/main" val="964352785"/>
              </p:ext>
            </p:extLst>
          </p:nvPr>
        </p:nvGraphicFramePr>
        <p:xfrm>
          <a:off x="684212" y="1701800"/>
          <a:ext cx="8534400" cy="4262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32912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2" y="533401"/>
            <a:ext cx="8534400" cy="787400"/>
          </a:xfrm>
        </p:spPr>
        <p:txBody>
          <a:bodyPr>
            <a:normAutofit/>
          </a:bodyPr>
          <a:lstStyle/>
          <a:p>
            <a:r>
              <a:rPr lang="en-US" altLang="zh-CN"/>
              <a:t>Unbounded data — </a:t>
            </a:r>
            <a:r>
              <a:rPr lang="en-US" altLang="zh-CN" smtClean="0"/>
              <a:t>batch</a:t>
            </a:r>
            <a:endParaRPr lang="zh-CN" altLang="en-US"/>
          </a:p>
        </p:txBody>
      </p:sp>
      <p:sp>
        <p:nvSpPr>
          <p:cNvPr id="3" name="内容占位符 2"/>
          <p:cNvSpPr>
            <a:spLocks noGrp="1"/>
          </p:cNvSpPr>
          <p:nvPr>
            <p:ph idx="1"/>
          </p:nvPr>
        </p:nvSpPr>
        <p:spPr>
          <a:xfrm>
            <a:off x="684212" y="1701800"/>
            <a:ext cx="8534400" cy="4803931"/>
          </a:xfrm>
        </p:spPr>
        <p:txBody>
          <a:bodyPr>
            <a:normAutofit fontScale="92500" lnSpcReduction="10000"/>
          </a:bodyPr>
          <a:lstStyle/>
          <a:p>
            <a:r>
              <a:rPr lang="en-US" altLang="zh-CN"/>
              <a:t>U</a:t>
            </a:r>
            <a:r>
              <a:rPr lang="en-US" altLang="zh-CN" smtClean="0"/>
              <a:t>nbounded </a:t>
            </a:r>
            <a:r>
              <a:rPr lang="en-US" altLang="zh-CN"/>
              <a:t>data into a collection of bounded data </a:t>
            </a:r>
            <a:r>
              <a:rPr lang="en-US" altLang="zh-CN" smtClean="0"/>
              <a:t>set</a:t>
            </a:r>
          </a:p>
          <a:p>
            <a:r>
              <a:rPr lang="en-US" altLang="zh-CN"/>
              <a:t>Fixed windows</a:t>
            </a:r>
            <a:br>
              <a:rPr lang="en-US" altLang="zh-CN"/>
            </a:br>
            <a:r>
              <a:rPr lang="en-US" altLang="zh-CN"/>
              <a:t/>
            </a:r>
            <a:br>
              <a:rPr lang="en-US" altLang="zh-CN"/>
            </a:br>
            <a:endParaRPr lang="en-US" altLang="zh-CN" smtClean="0"/>
          </a:p>
          <a:p>
            <a:endParaRPr lang="en-US" altLang="zh-CN" smtClean="0"/>
          </a:p>
          <a:p>
            <a:endParaRPr lang="en-US" altLang="zh-CN"/>
          </a:p>
          <a:p>
            <a:endParaRPr lang="en-US" altLang="zh-CN" smtClean="0"/>
          </a:p>
          <a:p>
            <a:endParaRPr lang="en-US" altLang="zh-CN"/>
          </a:p>
          <a:p>
            <a:endParaRPr lang="en-US" altLang="zh-CN" smtClean="0"/>
          </a:p>
          <a:p>
            <a:endParaRPr lang="en-US" altLang="zh-CN"/>
          </a:p>
          <a:p>
            <a:r>
              <a:rPr lang="en-US" altLang="zh-CN"/>
              <a:t>however, most systems still have a completeness problem to deal </a:t>
            </a:r>
            <a:r>
              <a:rPr lang="en-US" altLang="zh-CN" smtClean="0"/>
              <a:t>with</a:t>
            </a:r>
          </a:p>
          <a:p>
            <a:pPr lvl="1"/>
            <a:r>
              <a:rPr lang="en-US" altLang="zh-CN"/>
              <a:t>What if some of your events are </a:t>
            </a:r>
            <a:r>
              <a:rPr lang="en-US" altLang="zh-CN" smtClean="0"/>
              <a:t>delayed</a:t>
            </a:r>
            <a:r>
              <a:rPr lang="en-US" altLang="zh-CN"/>
              <a:t>?</a:t>
            </a:r>
            <a:endParaRPr lang="en-US" altLang="zh-CN" smtClean="0"/>
          </a:p>
        </p:txBody>
      </p:sp>
      <p:pic>
        <p:nvPicPr>
          <p:cNvPr id="2052" name="Picture 4" descr="Post01_Fig03_BatchFixedWindo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4849" y="2635710"/>
            <a:ext cx="5780530" cy="2540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12195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2" y="533401"/>
            <a:ext cx="8534400" cy="787400"/>
          </a:xfrm>
        </p:spPr>
        <p:txBody>
          <a:bodyPr>
            <a:normAutofit/>
          </a:bodyPr>
          <a:lstStyle/>
          <a:p>
            <a:r>
              <a:rPr lang="en-US" altLang="zh-CN"/>
              <a:t>Unbounded data — </a:t>
            </a:r>
            <a:r>
              <a:rPr lang="en-US" altLang="zh-CN" smtClean="0"/>
              <a:t>batch</a:t>
            </a:r>
            <a:endParaRPr lang="zh-CN" altLang="en-US"/>
          </a:p>
        </p:txBody>
      </p:sp>
      <p:sp>
        <p:nvSpPr>
          <p:cNvPr id="3" name="内容占位符 2"/>
          <p:cNvSpPr>
            <a:spLocks noGrp="1"/>
          </p:cNvSpPr>
          <p:nvPr>
            <p:ph idx="1"/>
          </p:nvPr>
        </p:nvSpPr>
        <p:spPr>
          <a:xfrm>
            <a:off x="684212" y="1701800"/>
            <a:ext cx="8534400" cy="4803931"/>
          </a:xfrm>
        </p:spPr>
        <p:txBody>
          <a:bodyPr>
            <a:normAutofit/>
          </a:bodyPr>
          <a:lstStyle/>
          <a:p>
            <a:r>
              <a:rPr lang="en-US" altLang="zh-CN" smtClean="0"/>
              <a:t>Sessions</a:t>
            </a:r>
            <a:endParaRPr lang="en-US" altLang="zh-CN"/>
          </a:p>
          <a:p>
            <a:endParaRPr lang="en-US" altLang="zh-CN"/>
          </a:p>
          <a:p>
            <a:endParaRPr lang="en-US" altLang="zh-CN"/>
          </a:p>
          <a:p>
            <a:endParaRPr lang="en-US" altLang="zh-CN"/>
          </a:p>
          <a:p>
            <a:endParaRPr lang="en-US" altLang="zh-CN"/>
          </a:p>
          <a:p>
            <a:pPr marL="0" indent="0">
              <a:buNone/>
            </a:pPr>
            <a:endParaRPr lang="en-US" altLang="zh-CN" smtClean="0"/>
          </a:p>
          <a:p>
            <a:r>
              <a:rPr lang="en-US" altLang="zh-CN" smtClean="0"/>
              <a:t>increasing </a:t>
            </a:r>
            <a:r>
              <a:rPr lang="en-US" altLang="zh-CN"/>
              <a:t>batch </a:t>
            </a:r>
            <a:r>
              <a:rPr lang="en-US" altLang="zh-CN" smtClean="0"/>
              <a:t>sizes</a:t>
            </a:r>
            <a:endParaRPr lang="en-US" altLang="zh-CN"/>
          </a:p>
          <a:p>
            <a:pPr lvl="1"/>
            <a:r>
              <a:rPr lang="en-US" altLang="zh-CN"/>
              <a:t>increased latency</a:t>
            </a:r>
            <a:endParaRPr lang="en-US" altLang="zh-CN" smtClean="0"/>
          </a:p>
          <a:p>
            <a:r>
              <a:rPr lang="en-US" altLang="zh-CN"/>
              <a:t>add additional logic</a:t>
            </a:r>
          </a:p>
          <a:p>
            <a:pPr lvl="1"/>
            <a:r>
              <a:rPr lang="en-US" altLang="zh-CN"/>
              <a:t>complexity</a:t>
            </a:r>
            <a:endParaRPr lang="en-US" altLang="zh-CN" smtClean="0"/>
          </a:p>
          <a:p>
            <a:endParaRPr lang="en-US" altLang="zh-CN"/>
          </a:p>
        </p:txBody>
      </p:sp>
      <p:pic>
        <p:nvPicPr>
          <p:cNvPr id="3074" name="Picture 2" descr="Post01_Fig04_BatchSess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355" y="2107627"/>
            <a:ext cx="5930432" cy="2314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9986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1000"/>
                                        <p:tgtEl>
                                          <p:spTgt spid="3">
                                            <p:txEl>
                                              <p:pRg st="6" end="6"/>
                                            </p:txEl>
                                          </p:spTgt>
                                        </p:tgtEl>
                                      </p:cBhvr>
                                    </p:animEffect>
                                    <p:anim calcmode="lin" valueType="num">
                                      <p:cBhvr>
                                        <p:cTn id="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6" end="6"/>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1000"/>
                                        <p:tgtEl>
                                          <p:spTgt spid="3">
                                            <p:txEl>
                                              <p:pRg st="7" end="7"/>
                                            </p:txEl>
                                          </p:spTgt>
                                        </p:tgtEl>
                                      </p:cBhvr>
                                    </p:animEffect>
                                    <p:anim calcmode="lin" valueType="num">
                                      <p:cBhvr>
                                        <p:cTn id="1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7" end="7"/>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animEffect transition="in" filter="fade">
                                      <p:cBhvr>
                                        <p:cTn id="17" dur="1000"/>
                                        <p:tgtEl>
                                          <p:spTgt spid="3">
                                            <p:txEl>
                                              <p:pRg st="8" end="8"/>
                                            </p:txEl>
                                          </p:spTgt>
                                        </p:tgtEl>
                                      </p:cBhvr>
                                    </p:animEffect>
                                    <p:anim calcmode="lin" valueType="num">
                                      <p:cBhvr>
                                        <p:cTn id="18"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8" end="8"/>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9" end="9"/>
                                            </p:txEl>
                                          </p:spTgt>
                                        </p:tgtEl>
                                        <p:attrNameLst>
                                          <p:attrName>style.visibility</p:attrName>
                                        </p:attrNameLst>
                                      </p:cBhvr>
                                      <p:to>
                                        <p:strVal val="visible"/>
                                      </p:to>
                                    </p:set>
                                    <p:animEffect transition="in" filter="fade">
                                      <p:cBhvr>
                                        <p:cTn id="22" dur="1000"/>
                                        <p:tgtEl>
                                          <p:spTgt spid="3">
                                            <p:txEl>
                                              <p:pRg st="9" end="9"/>
                                            </p:txEl>
                                          </p:spTgt>
                                        </p:tgtEl>
                                      </p:cBhvr>
                                    </p:animEffect>
                                    <p:anim calcmode="lin" valueType="num">
                                      <p:cBhvr>
                                        <p:cTn id="23"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2" y="533401"/>
            <a:ext cx="8534400" cy="787400"/>
          </a:xfrm>
        </p:spPr>
        <p:txBody>
          <a:bodyPr>
            <a:normAutofit/>
          </a:bodyPr>
          <a:lstStyle/>
          <a:p>
            <a:r>
              <a:rPr lang="en-US" altLang="zh-CN"/>
              <a:t>Unbounded data — </a:t>
            </a:r>
            <a:r>
              <a:rPr lang="en-US" altLang="zh-CN" smtClean="0"/>
              <a:t>streaming</a:t>
            </a:r>
            <a:endParaRPr lang="zh-CN" altLang="en-US"/>
          </a:p>
        </p:txBody>
      </p:sp>
      <p:sp>
        <p:nvSpPr>
          <p:cNvPr id="3" name="内容占位符 2"/>
          <p:cNvSpPr>
            <a:spLocks noGrp="1"/>
          </p:cNvSpPr>
          <p:nvPr>
            <p:ph idx="1"/>
          </p:nvPr>
        </p:nvSpPr>
        <p:spPr>
          <a:xfrm>
            <a:off x="684212" y="1701800"/>
            <a:ext cx="8534400" cy="4262967"/>
          </a:xfrm>
        </p:spPr>
        <p:txBody>
          <a:bodyPr/>
          <a:lstStyle/>
          <a:p>
            <a:r>
              <a:rPr lang="en-US" altLang="zh-CN"/>
              <a:t>Highly unordered with respect to event </a:t>
            </a:r>
            <a:r>
              <a:rPr lang="en-US" altLang="zh-CN" smtClean="0"/>
              <a:t>times</a:t>
            </a:r>
          </a:p>
          <a:p>
            <a:r>
              <a:rPr lang="en-US" altLang="zh-CN"/>
              <a:t>Of varying event time </a:t>
            </a:r>
            <a:r>
              <a:rPr lang="en-US" altLang="zh-CN" smtClean="0"/>
              <a:t>skew</a:t>
            </a:r>
          </a:p>
          <a:p>
            <a:endParaRPr lang="en-US" altLang="zh-CN" smtClean="0"/>
          </a:p>
          <a:p>
            <a:r>
              <a:rPr lang="en-US" altLang="zh-CN"/>
              <a:t>categorize </a:t>
            </a:r>
            <a:endParaRPr lang="en-US" altLang="zh-CN" smtClean="0"/>
          </a:p>
          <a:p>
            <a:pPr lvl="1"/>
            <a:r>
              <a:rPr lang="en-US" altLang="zh-CN" smtClean="0"/>
              <a:t>Time-agnostic</a:t>
            </a:r>
            <a:endParaRPr lang="en-US" altLang="zh-CN"/>
          </a:p>
          <a:p>
            <a:pPr lvl="1"/>
            <a:r>
              <a:rPr lang="en-US" altLang="zh-CN"/>
              <a:t>Approximation </a:t>
            </a:r>
            <a:r>
              <a:rPr lang="en-US" altLang="zh-CN" smtClean="0"/>
              <a:t>algorithms</a:t>
            </a:r>
          </a:p>
          <a:p>
            <a:pPr lvl="1"/>
            <a:r>
              <a:rPr lang="en-US" altLang="zh-CN" smtClean="0"/>
              <a:t>Windowing </a:t>
            </a:r>
            <a:r>
              <a:rPr lang="en-US" altLang="zh-CN"/>
              <a:t>by processing time</a:t>
            </a:r>
          </a:p>
          <a:p>
            <a:pPr lvl="1"/>
            <a:r>
              <a:rPr lang="en-US" altLang="zh-CN" smtClean="0"/>
              <a:t>Windowing </a:t>
            </a:r>
            <a:r>
              <a:rPr lang="en-US" altLang="zh-CN"/>
              <a:t>by event </a:t>
            </a:r>
            <a:r>
              <a:rPr lang="en-US" altLang="zh-CN" smtClean="0"/>
              <a:t>time</a:t>
            </a:r>
            <a:endParaRPr lang="en-US" altLang="zh-CN"/>
          </a:p>
        </p:txBody>
      </p:sp>
    </p:spTree>
    <p:extLst>
      <p:ext uri="{BB962C8B-B14F-4D97-AF65-F5344CB8AC3E}">
        <p14:creationId xmlns:p14="http://schemas.microsoft.com/office/powerpoint/2010/main" val="4106272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1000"/>
                                        <p:tgtEl>
                                          <p:spTgt spid="3">
                                            <p:txEl>
                                              <p:pRg st="5" end="5"/>
                                            </p:txEl>
                                          </p:spTgt>
                                        </p:tgtEl>
                                      </p:cBhvr>
                                    </p:animEffect>
                                    <p:anim calcmode="lin" valueType="num">
                                      <p:cBhvr>
                                        <p:cTn id="3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1000"/>
                                        <p:tgtEl>
                                          <p:spTgt spid="3">
                                            <p:txEl>
                                              <p:pRg st="6" end="6"/>
                                            </p:txEl>
                                          </p:spTgt>
                                        </p:tgtEl>
                                      </p:cBhvr>
                                    </p:animEffect>
                                    <p:anim calcmode="lin" valueType="num">
                                      <p:cBhvr>
                                        <p:cTn id="3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6" end="6"/>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1000"/>
                                        <p:tgtEl>
                                          <p:spTgt spid="3">
                                            <p:txEl>
                                              <p:pRg st="7" end="7"/>
                                            </p:txEl>
                                          </p:spTgt>
                                        </p:tgtEl>
                                      </p:cBhvr>
                                    </p:animEffect>
                                    <p:anim calcmode="lin" valueType="num">
                                      <p:cBhvr>
                                        <p:cTn id="4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2" y="533401"/>
            <a:ext cx="8534400" cy="787400"/>
          </a:xfrm>
        </p:spPr>
        <p:txBody>
          <a:bodyPr>
            <a:normAutofit/>
          </a:bodyPr>
          <a:lstStyle/>
          <a:p>
            <a:r>
              <a:rPr lang="en-US" altLang="zh-CN"/>
              <a:t>Unbounded data — </a:t>
            </a:r>
            <a:r>
              <a:rPr lang="en-US" altLang="zh-CN" smtClean="0"/>
              <a:t>streaming</a:t>
            </a:r>
            <a:endParaRPr lang="zh-CN" altLang="en-US"/>
          </a:p>
        </p:txBody>
      </p:sp>
      <p:sp>
        <p:nvSpPr>
          <p:cNvPr id="3" name="内容占位符 2"/>
          <p:cNvSpPr>
            <a:spLocks noGrp="1"/>
          </p:cNvSpPr>
          <p:nvPr>
            <p:ph idx="1"/>
          </p:nvPr>
        </p:nvSpPr>
        <p:spPr>
          <a:xfrm>
            <a:off x="684212" y="1701800"/>
            <a:ext cx="8534400" cy="4262967"/>
          </a:xfrm>
        </p:spPr>
        <p:txBody>
          <a:bodyPr/>
          <a:lstStyle/>
          <a:p>
            <a:r>
              <a:rPr lang="en-US" altLang="zh-CN" smtClean="0">
                <a:solidFill>
                  <a:srgbClr val="FFC000"/>
                </a:solidFill>
              </a:rPr>
              <a:t>Time-agnostic</a:t>
            </a:r>
          </a:p>
          <a:p>
            <a:pPr lvl="1"/>
            <a:r>
              <a:rPr lang="en-US" altLang="zh-CN"/>
              <a:t>all relevant logic is data </a:t>
            </a:r>
            <a:r>
              <a:rPr lang="en-US" altLang="zh-CN" smtClean="0"/>
              <a:t>driven</a:t>
            </a:r>
          </a:p>
          <a:p>
            <a:pPr lvl="1"/>
            <a:r>
              <a:rPr lang="en-US" altLang="zh-CN" smtClean="0"/>
              <a:t>Batch ~= Streaming</a:t>
            </a:r>
          </a:p>
          <a:p>
            <a:r>
              <a:rPr lang="en-US" altLang="zh-CN" smtClean="0"/>
              <a:t>Filtering</a:t>
            </a:r>
          </a:p>
          <a:p>
            <a:pPr lvl="1"/>
            <a:r>
              <a:rPr lang="en-US" altLang="zh-CN"/>
              <a:t>Web traffic </a:t>
            </a:r>
            <a:r>
              <a:rPr lang="en-US" altLang="zh-CN" smtClean="0"/>
              <a:t>logs</a:t>
            </a:r>
          </a:p>
          <a:p>
            <a:pPr lvl="1"/>
            <a:r>
              <a:rPr lang="en-US" altLang="zh-CN" smtClean="0"/>
              <a:t>unbounded</a:t>
            </a:r>
            <a:r>
              <a:rPr lang="en-US" altLang="zh-CN"/>
              <a:t>, </a:t>
            </a:r>
            <a:r>
              <a:rPr lang="en-US" altLang="zh-CN" smtClean="0"/>
              <a:t>unordered,</a:t>
            </a:r>
            <a:r>
              <a:rPr lang="en-US" altLang="zh-CN"/>
              <a:t> skew is </a:t>
            </a:r>
            <a:r>
              <a:rPr lang="en-US" altLang="zh-CN" smtClean="0"/>
              <a:t>irrelevant</a:t>
            </a:r>
          </a:p>
          <a:p>
            <a:r>
              <a:rPr lang="en-US" altLang="zh-CN" smtClean="0"/>
              <a:t>Inner-joins</a:t>
            </a:r>
          </a:p>
          <a:p>
            <a:pPr lvl="1"/>
            <a:r>
              <a:rPr lang="en-US" altLang="zh-CN"/>
              <a:t>only care about the results of a join when an element from both sources arrive, there’s no temporal element to the </a:t>
            </a:r>
            <a:r>
              <a:rPr lang="en-US" altLang="zh-CN" smtClean="0"/>
              <a:t>logic</a:t>
            </a:r>
            <a:endParaRPr lang="en-US" altLang="zh-CN"/>
          </a:p>
          <a:p>
            <a:pPr lvl="1"/>
            <a:endParaRPr lang="en-US" altLang="zh-CN" smtClean="0"/>
          </a:p>
          <a:p>
            <a:pPr lvl="1"/>
            <a:endParaRPr lang="en-US" altLang="zh-CN"/>
          </a:p>
          <a:p>
            <a:pPr lvl="1"/>
            <a:endParaRPr lang="en-US" altLang="zh-CN" smtClean="0"/>
          </a:p>
        </p:txBody>
      </p:sp>
      <p:pic>
        <p:nvPicPr>
          <p:cNvPr id="6" name="图片 5"/>
          <p:cNvPicPr>
            <a:picLocks noChangeAspect="1"/>
          </p:cNvPicPr>
          <p:nvPr/>
        </p:nvPicPr>
        <p:blipFill>
          <a:blip r:embed="rId3"/>
          <a:stretch>
            <a:fillRect/>
          </a:stretch>
        </p:blipFill>
        <p:spPr>
          <a:xfrm>
            <a:off x="1293359" y="5019750"/>
            <a:ext cx="5429250" cy="1628775"/>
          </a:xfrm>
          <a:prstGeom prst="rect">
            <a:avLst/>
          </a:prstGeom>
        </p:spPr>
      </p:pic>
    </p:spTree>
    <p:extLst>
      <p:ext uri="{BB962C8B-B14F-4D97-AF65-F5344CB8AC3E}">
        <p14:creationId xmlns:p14="http://schemas.microsoft.com/office/powerpoint/2010/main" val="38941385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2" y="533401"/>
            <a:ext cx="8534400" cy="787400"/>
          </a:xfrm>
        </p:spPr>
        <p:txBody>
          <a:bodyPr>
            <a:normAutofit/>
          </a:bodyPr>
          <a:lstStyle/>
          <a:p>
            <a:r>
              <a:rPr lang="en-US" altLang="zh-CN"/>
              <a:t>Unbounded data — </a:t>
            </a:r>
            <a:r>
              <a:rPr lang="en-US" altLang="zh-CN" smtClean="0"/>
              <a:t>streaming</a:t>
            </a:r>
            <a:endParaRPr lang="zh-CN" altLang="en-US"/>
          </a:p>
        </p:txBody>
      </p:sp>
      <p:sp>
        <p:nvSpPr>
          <p:cNvPr id="3" name="内容占位符 2"/>
          <p:cNvSpPr>
            <a:spLocks noGrp="1"/>
          </p:cNvSpPr>
          <p:nvPr>
            <p:ph idx="1"/>
          </p:nvPr>
        </p:nvSpPr>
        <p:spPr>
          <a:xfrm>
            <a:off x="684212" y="1701800"/>
            <a:ext cx="8534400" cy="4262967"/>
          </a:xfrm>
        </p:spPr>
        <p:txBody>
          <a:bodyPr/>
          <a:lstStyle/>
          <a:p>
            <a:r>
              <a:rPr lang="en-US" altLang="zh-CN"/>
              <a:t>Approximation </a:t>
            </a:r>
            <a:r>
              <a:rPr lang="en-US" altLang="zh-CN" smtClean="0"/>
              <a:t>algorithms</a:t>
            </a:r>
          </a:p>
          <a:p>
            <a:pPr lvl="1"/>
            <a:r>
              <a:rPr lang="en-US" altLang="zh-CN"/>
              <a:t>we want the answer real time as soon as the data is </a:t>
            </a:r>
            <a:r>
              <a:rPr lang="en-US" altLang="zh-CN" smtClean="0"/>
              <a:t>available</a:t>
            </a:r>
          </a:p>
          <a:p>
            <a:pPr lvl="1"/>
            <a:r>
              <a:rPr lang="en-US" altLang="zh-CN"/>
              <a:t>the answer does need to be </a:t>
            </a:r>
            <a:r>
              <a:rPr lang="en-US" altLang="zh-CN" smtClean="0"/>
              <a:t>exact</a:t>
            </a:r>
          </a:p>
          <a:p>
            <a:r>
              <a:rPr lang="en-US" altLang="zh-CN" err="1"/>
              <a:t>Realtime</a:t>
            </a:r>
            <a:r>
              <a:rPr lang="en-US" altLang="zh-CN"/>
              <a:t> Trending Analysis</a:t>
            </a:r>
          </a:p>
          <a:p>
            <a:pPr lvl="1"/>
            <a:r>
              <a:rPr lang="en-US" altLang="zh-CN" smtClean="0"/>
              <a:t>Top-N: </a:t>
            </a:r>
            <a:r>
              <a:rPr lang="en-US" altLang="zh-CN" i="1" smtClean="0"/>
              <a:t>Top 5 videos watched in last 2 hours</a:t>
            </a:r>
          </a:p>
          <a:p>
            <a:pPr lvl="1"/>
            <a:r>
              <a:rPr lang="en-US" altLang="zh-CN"/>
              <a:t>Top-N: </a:t>
            </a:r>
            <a:r>
              <a:rPr lang="en-US" altLang="zh-CN" i="1" smtClean="0"/>
              <a:t>Top 10 news stories browsed in last 15 minutes</a:t>
            </a:r>
            <a:r>
              <a:rPr lang="en-US" altLang="zh-CN" smtClean="0"/>
              <a:t> </a:t>
            </a:r>
          </a:p>
          <a:p>
            <a:pPr lvl="1"/>
            <a:r>
              <a:rPr lang="en-US" altLang="zh-CN">
                <a:hlinkClick r:id="rId3"/>
              </a:rPr>
              <a:t>streaming </a:t>
            </a:r>
            <a:r>
              <a:rPr lang="en-US" altLang="zh-CN" smtClean="0">
                <a:hlinkClick r:id="rId3"/>
              </a:rPr>
              <a:t>K-means</a:t>
            </a:r>
            <a:endParaRPr lang="en-US" altLang="zh-CN"/>
          </a:p>
        </p:txBody>
      </p:sp>
    </p:spTree>
    <p:extLst>
      <p:ext uri="{BB962C8B-B14F-4D97-AF65-F5344CB8AC3E}">
        <p14:creationId xmlns:p14="http://schemas.microsoft.com/office/powerpoint/2010/main" val="9758926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2" y="533401"/>
            <a:ext cx="8534400" cy="787400"/>
          </a:xfrm>
        </p:spPr>
        <p:txBody>
          <a:bodyPr>
            <a:normAutofit/>
          </a:bodyPr>
          <a:lstStyle/>
          <a:p>
            <a:r>
              <a:rPr lang="en-US" altLang="zh-CN"/>
              <a:t>Unbounded data — </a:t>
            </a:r>
            <a:r>
              <a:rPr lang="en-US" altLang="zh-CN" smtClean="0"/>
              <a:t>streaming</a:t>
            </a:r>
            <a:endParaRPr lang="zh-CN" altLang="en-US"/>
          </a:p>
        </p:txBody>
      </p:sp>
      <p:sp>
        <p:nvSpPr>
          <p:cNvPr id="3" name="内容占位符 2"/>
          <p:cNvSpPr>
            <a:spLocks noGrp="1"/>
          </p:cNvSpPr>
          <p:nvPr>
            <p:ph idx="1"/>
          </p:nvPr>
        </p:nvSpPr>
        <p:spPr>
          <a:xfrm>
            <a:off x="684212" y="1701800"/>
            <a:ext cx="8534400" cy="4262967"/>
          </a:xfrm>
        </p:spPr>
        <p:txBody>
          <a:bodyPr/>
          <a:lstStyle/>
          <a:p>
            <a:r>
              <a:rPr lang="en-US" altLang="zh-CN" smtClean="0"/>
              <a:t>Windowing Foundation</a:t>
            </a:r>
          </a:p>
          <a:p>
            <a:endParaRPr lang="en-US" altLang="zh-CN" smtClean="0"/>
          </a:p>
          <a:p>
            <a:r>
              <a:rPr lang="en-US" altLang="zh-CN"/>
              <a:t>Fixed </a:t>
            </a:r>
            <a:r>
              <a:rPr lang="en-US" altLang="zh-CN" smtClean="0"/>
              <a:t>windows</a:t>
            </a:r>
          </a:p>
          <a:p>
            <a:pPr lvl="1"/>
            <a:r>
              <a:rPr lang="en-US" altLang="zh-CN"/>
              <a:t> a fixed-size temporal length</a:t>
            </a:r>
          </a:p>
          <a:p>
            <a:r>
              <a:rPr lang="en-US" altLang="zh-CN"/>
              <a:t>Sliding </a:t>
            </a:r>
            <a:r>
              <a:rPr lang="en-US" altLang="zh-CN" smtClean="0"/>
              <a:t>windows</a:t>
            </a:r>
          </a:p>
          <a:p>
            <a:pPr lvl="1"/>
            <a:r>
              <a:rPr lang="en-US" altLang="zh-CN"/>
              <a:t>a fixed length and a fixed period</a:t>
            </a:r>
            <a:endParaRPr lang="en-US" altLang="zh-CN" smtClean="0"/>
          </a:p>
          <a:p>
            <a:r>
              <a:rPr lang="en-US" altLang="zh-CN" smtClean="0"/>
              <a:t>Sessions</a:t>
            </a:r>
          </a:p>
          <a:p>
            <a:pPr lvl="1"/>
            <a:r>
              <a:rPr lang="en-US" altLang="zh-CN"/>
              <a:t>analyzing user behavior</a:t>
            </a:r>
            <a:endParaRPr lang="en-US" altLang="zh-CN" smtClean="0"/>
          </a:p>
          <a:p>
            <a:endParaRPr lang="en-US" altLang="zh-CN"/>
          </a:p>
        </p:txBody>
      </p:sp>
      <p:pic>
        <p:nvPicPr>
          <p:cNvPr id="5122" name="Picture 2" descr="Post01_Fig08_Window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3004" y="2075543"/>
            <a:ext cx="7028996" cy="3178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051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1000"/>
                                        <p:tgtEl>
                                          <p:spTgt spid="5122"/>
                                        </p:tgtEl>
                                      </p:cBhvr>
                                    </p:animEffect>
                                    <p:anim calcmode="lin" valueType="num">
                                      <p:cBhvr>
                                        <p:cTn id="8" dur="1000" fill="hold"/>
                                        <p:tgtEl>
                                          <p:spTgt spid="5122"/>
                                        </p:tgtEl>
                                        <p:attrNameLst>
                                          <p:attrName>ppt_x</p:attrName>
                                        </p:attrNameLst>
                                      </p:cBhvr>
                                      <p:tavLst>
                                        <p:tav tm="0">
                                          <p:val>
                                            <p:strVal val="#ppt_x"/>
                                          </p:val>
                                        </p:tav>
                                        <p:tav tm="100000">
                                          <p:val>
                                            <p:strVal val="#ppt_x"/>
                                          </p:val>
                                        </p:tav>
                                      </p:tavLst>
                                    </p:anim>
                                    <p:anim calcmode="lin" valueType="num">
                                      <p:cBhvr>
                                        <p:cTn id="9" dur="1000" fill="hold"/>
                                        <p:tgtEl>
                                          <p:spTgt spid="51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2" y="533401"/>
            <a:ext cx="8534400" cy="787400"/>
          </a:xfrm>
        </p:spPr>
        <p:txBody>
          <a:bodyPr>
            <a:normAutofit/>
          </a:bodyPr>
          <a:lstStyle/>
          <a:p>
            <a:r>
              <a:rPr lang="en-US" altLang="zh-CN"/>
              <a:t>Unbounded data — </a:t>
            </a:r>
            <a:r>
              <a:rPr lang="en-US" altLang="zh-CN" smtClean="0"/>
              <a:t>streaming</a:t>
            </a:r>
            <a:endParaRPr lang="zh-CN" altLang="en-US"/>
          </a:p>
        </p:txBody>
      </p:sp>
      <p:sp>
        <p:nvSpPr>
          <p:cNvPr id="3" name="内容占位符 2"/>
          <p:cNvSpPr>
            <a:spLocks noGrp="1"/>
          </p:cNvSpPr>
          <p:nvPr>
            <p:ph idx="1"/>
          </p:nvPr>
        </p:nvSpPr>
        <p:spPr>
          <a:xfrm>
            <a:off x="684212" y="1701800"/>
            <a:ext cx="8534400" cy="4262967"/>
          </a:xfrm>
        </p:spPr>
        <p:txBody>
          <a:bodyPr>
            <a:normAutofit/>
          </a:bodyPr>
          <a:lstStyle/>
          <a:p>
            <a:r>
              <a:rPr lang="en-US" altLang="zh-CN" smtClean="0"/>
              <a:t>Windowing </a:t>
            </a:r>
            <a:r>
              <a:rPr lang="en-US" altLang="zh-CN"/>
              <a:t>by processing </a:t>
            </a:r>
            <a:r>
              <a:rPr lang="en-US" altLang="zh-CN" smtClean="0"/>
              <a:t>time</a:t>
            </a:r>
            <a:endParaRPr lang="en-US" altLang="zh-CN"/>
          </a:p>
          <a:p>
            <a:pPr lvl="1"/>
            <a:r>
              <a:rPr lang="en-US" altLang="zh-CN" smtClean="0"/>
              <a:t>Simple</a:t>
            </a:r>
          </a:p>
          <a:p>
            <a:pPr lvl="1"/>
            <a:r>
              <a:rPr lang="en-US" altLang="zh-CN"/>
              <a:t>Judging window completeness is </a:t>
            </a:r>
            <a:r>
              <a:rPr lang="en-US" altLang="zh-CN" smtClean="0"/>
              <a:t>straightforward</a:t>
            </a:r>
          </a:p>
          <a:p>
            <a:pPr lvl="1"/>
            <a:r>
              <a:rPr lang="en-US" altLang="zh-CN"/>
              <a:t>infer information about the source as it is observed</a:t>
            </a:r>
          </a:p>
          <a:p>
            <a:endParaRPr lang="en-US" altLang="zh-CN" smtClean="0"/>
          </a:p>
          <a:p>
            <a:endParaRPr lang="en-US" altLang="zh-CN"/>
          </a:p>
          <a:p>
            <a:endParaRPr lang="en-US" altLang="zh-CN" smtClean="0"/>
          </a:p>
          <a:p>
            <a:endParaRPr lang="en-US" altLang="zh-CN"/>
          </a:p>
          <a:p>
            <a:r>
              <a:rPr lang="en-US" altLang="zh-CN"/>
              <a:t>Many monitoring scenarios fall into this </a:t>
            </a:r>
            <a:r>
              <a:rPr lang="en-US" altLang="zh-CN" smtClean="0"/>
              <a:t>category</a:t>
            </a:r>
          </a:p>
          <a:p>
            <a:pPr lvl="1"/>
            <a:r>
              <a:rPr lang="en-US" altLang="zh-CN"/>
              <a:t>tracking the number of requests per </a:t>
            </a:r>
            <a:r>
              <a:rPr lang="en-US" altLang="zh-CN" smtClean="0"/>
              <a:t>second</a:t>
            </a:r>
          </a:p>
        </p:txBody>
      </p:sp>
      <p:pic>
        <p:nvPicPr>
          <p:cNvPr id="6146" name="Picture 2" descr="Post01_Fig09_ProcessingTimeWindow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7531" y="3339795"/>
            <a:ext cx="5429250" cy="169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90336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2" y="533401"/>
            <a:ext cx="8534400" cy="787400"/>
          </a:xfrm>
        </p:spPr>
        <p:txBody>
          <a:bodyPr>
            <a:normAutofit/>
          </a:bodyPr>
          <a:lstStyle/>
          <a:p>
            <a:r>
              <a:rPr lang="en-US" altLang="zh-CN"/>
              <a:t>Unbounded data — </a:t>
            </a:r>
            <a:r>
              <a:rPr lang="en-US" altLang="zh-CN" smtClean="0"/>
              <a:t>streaming</a:t>
            </a:r>
            <a:endParaRPr lang="zh-CN" altLang="en-US"/>
          </a:p>
        </p:txBody>
      </p:sp>
      <p:sp>
        <p:nvSpPr>
          <p:cNvPr id="3" name="内容占位符 2"/>
          <p:cNvSpPr>
            <a:spLocks noGrp="1"/>
          </p:cNvSpPr>
          <p:nvPr>
            <p:ph idx="1"/>
          </p:nvPr>
        </p:nvSpPr>
        <p:spPr>
          <a:xfrm>
            <a:off x="684212" y="1701800"/>
            <a:ext cx="8534400" cy="4262967"/>
          </a:xfrm>
        </p:spPr>
        <p:txBody>
          <a:bodyPr/>
          <a:lstStyle/>
          <a:p>
            <a:r>
              <a:rPr lang="en-US" altLang="zh-CN" smtClean="0"/>
              <a:t>Windowing </a:t>
            </a:r>
            <a:r>
              <a:rPr lang="en-US" altLang="zh-CN"/>
              <a:t>by </a:t>
            </a:r>
            <a:r>
              <a:rPr lang="en-US" altLang="zh-CN" smtClean="0"/>
              <a:t>event time</a:t>
            </a:r>
          </a:p>
          <a:p>
            <a:pPr lvl="1"/>
            <a:r>
              <a:rPr lang="en-US" altLang="zh-CN" smtClean="0"/>
              <a:t>correctness</a:t>
            </a:r>
          </a:p>
          <a:p>
            <a:pPr lvl="1"/>
            <a:r>
              <a:rPr lang="en-US" altLang="zh-CN"/>
              <a:t>create dynamically sized windows, such as sessions</a:t>
            </a:r>
          </a:p>
          <a:p>
            <a:endParaRPr lang="en-US" altLang="zh-CN" smtClean="0"/>
          </a:p>
          <a:p>
            <a:endParaRPr lang="en-US" altLang="zh-CN"/>
          </a:p>
          <a:p>
            <a:endParaRPr lang="en-US" altLang="zh-CN" smtClean="0"/>
          </a:p>
          <a:p>
            <a:endParaRPr lang="en-US" altLang="zh-CN"/>
          </a:p>
          <a:p>
            <a:r>
              <a:rPr lang="en-US" altLang="zh-CN"/>
              <a:t>two notable </a:t>
            </a:r>
            <a:r>
              <a:rPr lang="en-US" altLang="zh-CN" smtClean="0"/>
              <a:t>drawbacks</a:t>
            </a:r>
          </a:p>
          <a:p>
            <a:pPr lvl="1"/>
            <a:r>
              <a:rPr lang="en-US" altLang="zh-CN" smtClean="0"/>
              <a:t>Buffering</a:t>
            </a:r>
          </a:p>
          <a:p>
            <a:pPr lvl="1"/>
            <a:r>
              <a:rPr lang="en-US" altLang="zh-CN"/>
              <a:t>Completeness</a:t>
            </a:r>
            <a:endParaRPr lang="en-US" altLang="zh-CN" smtClean="0"/>
          </a:p>
        </p:txBody>
      </p:sp>
      <p:pic>
        <p:nvPicPr>
          <p:cNvPr id="7170" name="Picture 2" descr="Post01_Fig10_EventTimeFixedWindo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0387" y="3000445"/>
            <a:ext cx="5429250" cy="221932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Post01_Fig11_EventTimeSessionWindow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0387" y="2971417"/>
            <a:ext cx="5429250" cy="2295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602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1000"/>
                                        <p:tgtEl>
                                          <p:spTgt spid="7170"/>
                                        </p:tgtEl>
                                      </p:cBhvr>
                                    </p:animEffect>
                                    <p:anim calcmode="lin" valueType="num">
                                      <p:cBhvr>
                                        <p:cTn id="8" dur="1000" fill="hold"/>
                                        <p:tgtEl>
                                          <p:spTgt spid="7170"/>
                                        </p:tgtEl>
                                        <p:attrNameLst>
                                          <p:attrName>ppt_x</p:attrName>
                                        </p:attrNameLst>
                                      </p:cBhvr>
                                      <p:tavLst>
                                        <p:tav tm="0">
                                          <p:val>
                                            <p:strVal val="#ppt_x"/>
                                          </p:val>
                                        </p:tav>
                                        <p:tav tm="100000">
                                          <p:val>
                                            <p:strVal val="#ppt_x"/>
                                          </p:val>
                                        </p:tav>
                                      </p:tavLst>
                                    </p:anim>
                                    <p:anim calcmode="lin" valueType="num">
                                      <p:cBhvr>
                                        <p:cTn id="9" dur="1000" fill="hold"/>
                                        <p:tgtEl>
                                          <p:spTgt spid="7170"/>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7170"/>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172"/>
                                        </p:tgtEl>
                                        <p:attrNameLst>
                                          <p:attrName>style.visibility</p:attrName>
                                        </p:attrNameLst>
                                      </p:cBhvr>
                                      <p:to>
                                        <p:strVal val="visible"/>
                                      </p:to>
                                    </p:set>
                                    <p:animEffect transition="in" filter="fade">
                                      <p:cBhvr>
                                        <p:cTn id="14" dur="1000"/>
                                        <p:tgtEl>
                                          <p:spTgt spid="7172"/>
                                        </p:tgtEl>
                                      </p:cBhvr>
                                    </p:animEffect>
                                    <p:anim calcmode="lin" valueType="num">
                                      <p:cBhvr>
                                        <p:cTn id="15" dur="1000" fill="hold"/>
                                        <p:tgtEl>
                                          <p:spTgt spid="7172"/>
                                        </p:tgtEl>
                                        <p:attrNameLst>
                                          <p:attrName>ppt_x</p:attrName>
                                        </p:attrNameLst>
                                      </p:cBhvr>
                                      <p:tavLst>
                                        <p:tav tm="0">
                                          <p:val>
                                            <p:strVal val="#ppt_x"/>
                                          </p:val>
                                        </p:tav>
                                        <p:tav tm="100000">
                                          <p:val>
                                            <p:strVal val="#ppt_x"/>
                                          </p:val>
                                        </p:tav>
                                      </p:tavLst>
                                    </p:anim>
                                    <p:anim calcmode="lin" valueType="num">
                                      <p:cBhvr>
                                        <p:cTn id="16" dur="1000" fill="hold"/>
                                        <p:tgtEl>
                                          <p:spTgt spid="71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2" y="533401"/>
            <a:ext cx="8534400" cy="787400"/>
          </a:xfrm>
        </p:spPr>
        <p:txBody>
          <a:bodyPr>
            <a:normAutofit/>
          </a:bodyPr>
          <a:lstStyle/>
          <a:p>
            <a:r>
              <a:rPr lang="en-US" altLang="zh-CN"/>
              <a:t>Streaming </a:t>
            </a:r>
            <a:r>
              <a:rPr lang="en-US" altLang="zh-CN" smtClean="0"/>
              <a:t>102</a:t>
            </a:r>
            <a:endParaRPr lang="zh-CN" altLang="en-US"/>
          </a:p>
        </p:txBody>
      </p:sp>
      <p:sp>
        <p:nvSpPr>
          <p:cNvPr id="3" name="内容占位符 2"/>
          <p:cNvSpPr>
            <a:spLocks noGrp="1"/>
          </p:cNvSpPr>
          <p:nvPr>
            <p:ph idx="1"/>
          </p:nvPr>
        </p:nvSpPr>
        <p:spPr>
          <a:xfrm>
            <a:off x="684212" y="1701800"/>
            <a:ext cx="8534400" cy="4262967"/>
          </a:xfrm>
        </p:spPr>
        <p:txBody>
          <a:bodyPr/>
          <a:lstStyle/>
          <a:p>
            <a:r>
              <a:rPr lang="en-US" altLang="zh-CN" smtClean="0"/>
              <a:t>Data and Bean/</a:t>
            </a:r>
            <a:r>
              <a:rPr lang="en-US" altLang="zh-CN" err="1" smtClean="0"/>
              <a:t>Flink</a:t>
            </a:r>
            <a:endParaRPr lang="en-US" altLang="zh-CN" smtClean="0"/>
          </a:p>
          <a:p>
            <a:r>
              <a:rPr lang="en-US" altLang="zh-CN" smtClean="0"/>
              <a:t>Batch on unbounded data</a:t>
            </a:r>
          </a:p>
          <a:p>
            <a:r>
              <a:rPr lang="en-US" altLang="zh-CN" smtClean="0"/>
              <a:t>Streaming on </a:t>
            </a:r>
            <a:r>
              <a:rPr lang="en-US" altLang="zh-CN"/>
              <a:t>unbounded </a:t>
            </a:r>
            <a:r>
              <a:rPr lang="en-US" altLang="zh-CN" smtClean="0"/>
              <a:t>data</a:t>
            </a:r>
          </a:p>
          <a:p>
            <a:endParaRPr lang="en-US" altLang="zh-CN"/>
          </a:p>
          <a:p>
            <a:endParaRPr lang="en-US" altLang="zh-CN" b="1"/>
          </a:p>
        </p:txBody>
      </p:sp>
    </p:spTree>
    <p:extLst>
      <p:ext uri="{BB962C8B-B14F-4D97-AF65-F5344CB8AC3E}">
        <p14:creationId xmlns:p14="http://schemas.microsoft.com/office/powerpoint/2010/main" val="7387032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2" y="533401"/>
            <a:ext cx="8534400" cy="787400"/>
          </a:xfrm>
        </p:spPr>
        <p:txBody>
          <a:bodyPr>
            <a:normAutofit/>
          </a:bodyPr>
          <a:lstStyle/>
          <a:p>
            <a:r>
              <a:rPr lang="en-US" altLang="zh-CN" smtClean="0"/>
              <a:t>Flink</a:t>
            </a:r>
            <a:endParaRPr lang="zh-CN" altLang="en-US"/>
          </a:p>
        </p:txBody>
      </p:sp>
      <p:sp>
        <p:nvSpPr>
          <p:cNvPr id="3" name="内容占位符 2"/>
          <p:cNvSpPr>
            <a:spLocks noGrp="1"/>
          </p:cNvSpPr>
          <p:nvPr>
            <p:ph idx="1"/>
          </p:nvPr>
        </p:nvSpPr>
        <p:spPr>
          <a:xfrm>
            <a:off x="684211" y="1701800"/>
            <a:ext cx="9316131" cy="4262967"/>
          </a:xfrm>
        </p:spPr>
        <p:txBody>
          <a:bodyPr/>
          <a:lstStyle/>
          <a:p>
            <a:r>
              <a:rPr lang="zh-CN" altLang="en-US" smtClean="0"/>
              <a:t>流式系统理论及设计，基于</a:t>
            </a:r>
            <a:r>
              <a:rPr lang="en-US" altLang="zh-CN" smtClean="0"/>
              <a:t>streaming system</a:t>
            </a:r>
            <a:r>
              <a:rPr lang="zh-CN" altLang="en-US" smtClean="0"/>
              <a:t>这本书来理解</a:t>
            </a:r>
            <a:endParaRPr lang="en-US" altLang="zh-CN" smtClean="0"/>
          </a:p>
          <a:p>
            <a:r>
              <a:rPr lang="zh-CN" altLang="en-US" smtClean="0"/>
              <a:t>基于上面的设计理论思想来理解</a:t>
            </a:r>
            <a:r>
              <a:rPr lang="en-US" altLang="zh-CN"/>
              <a:t>F</a:t>
            </a:r>
            <a:r>
              <a:rPr lang="en-US" altLang="zh-CN" smtClean="0"/>
              <a:t>link</a:t>
            </a:r>
            <a:r>
              <a:rPr lang="zh-CN" altLang="en-US" smtClean="0"/>
              <a:t>的基础概念</a:t>
            </a:r>
            <a:endParaRPr lang="en-US" altLang="zh-CN" smtClean="0"/>
          </a:p>
          <a:p>
            <a:r>
              <a:rPr lang="zh-CN" altLang="en-US" smtClean="0"/>
              <a:t>然后逐步深入掌握</a:t>
            </a:r>
            <a:r>
              <a:rPr lang="en-US" altLang="zh-CN" smtClean="0"/>
              <a:t>Flink streaming</a:t>
            </a:r>
            <a:r>
              <a:rPr lang="zh-CN" altLang="en-US" smtClean="0"/>
              <a:t>（基于</a:t>
            </a:r>
            <a:r>
              <a:rPr lang="en-US" altLang="zh-CN" smtClean="0"/>
              <a:t>kafka</a:t>
            </a:r>
            <a:r>
              <a:rPr lang="zh-CN" altLang="en-US" smtClean="0"/>
              <a:t>）的编程设计</a:t>
            </a:r>
            <a:endParaRPr lang="en-US" altLang="zh-CN" smtClean="0"/>
          </a:p>
          <a:p>
            <a:r>
              <a:rPr lang="zh-CN" altLang="en-US" smtClean="0"/>
              <a:t>在上面的基础之上逐步深入</a:t>
            </a:r>
            <a:r>
              <a:rPr lang="en-US" altLang="zh-CN" smtClean="0"/>
              <a:t>Flink</a:t>
            </a:r>
            <a:r>
              <a:rPr lang="zh-CN" altLang="en-US" smtClean="0"/>
              <a:t>源码（执行流程、</a:t>
            </a:r>
            <a:r>
              <a:rPr lang="en-US" altLang="zh-CN" smtClean="0"/>
              <a:t>akka</a:t>
            </a:r>
            <a:r>
              <a:rPr lang="zh-CN" altLang="en-US" smtClean="0"/>
              <a:t>通讯、</a:t>
            </a:r>
            <a:r>
              <a:rPr lang="en-US" altLang="zh-CN" smtClean="0"/>
              <a:t>connect..</a:t>
            </a:r>
            <a:r>
              <a:rPr lang="zh-CN" altLang="en-US" smtClean="0"/>
              <a:t>）</a:t>
            </a:r>
            <a:endParaRPr lang="en-US" altLang="zh-CN" smtClean="0"/>
          </a:p>
          <a:p>
            <a:r>
              <a:rPr lang="zh-CN" altLang="en-US" smtClean="0"/>
              <a:t>然后深入某一个模块，理解其设计并融入社区成为</a:t>
            </a:r>
            <a:r>
              <a:rPr lang="en-US" altLang="zh-CN" smtClean="0"/>
              <a:t>commiter</a:t>
            </a:r>
          </a:p>
        </p:txBody>
      </p:sp>
    </p:spTree>
    <p:extLst>
      <p:ext uri="{BB962C8B-B14F-4D97-AF65-F5344CB8AC3E}">
        <p14:creationId xmlns:p14="http://schemas.microsoft.com/office/powerpoint/2010/main" val="41985038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2" y="533401"/>
            <a:ext cx="8534400" cy="787400"/>
          </a:xfrm>
        </p:spPr>
        <p:txBody>
          <a:bodyPr>
            <a:normAutofit/>
          </a:bodyPr>
          <a:lstStyle/>
          <a:p>
            <a:r>
              <a:rPr lang="en-US" altLang="zh-CN"/>
              <a:t>Data and </a:t>
            </a:r>
            <a:r>
              <a:rPr lang="en-US" altLang="zh-CN" smtClean="0"/>
              <a:t>Bean/</a:t>
            </a:r>
            <a:r>
              <a:rPr lang="en-US" altLang="zh-CN" err="1" smtClean="0"/>
              <a:t>Flink</a:t>
            </a:r>
            <a:endParaRPr lang="zh-CN" altLang="en-US"/>
          </a:p>
        </p:txBody>
      </p:sp>
      <p:pic>
        <p:nvPicPr>
          <p:cNvPr id="4" name="图片 3"/>
          <p:cNvPicPr>
            <a:picLocks noChangeAspect="1"/>
          </p:cNvPicPr>
          <p:nvPr/>
        </p:nvPicPr>
        <p:blipFill>
          <a:blip r:embed="rId3"/>
          <a:stretch>
            <a:fillRect/>
          </a:stretch>
        </p:blipFill>
        <p:spPr>
          <a:xfrm>
            <a:off x="684212" y="1362752"/>
            <a:ext cx="3524250" cy="1923819"/>
          </a:xfrm>
          <a:prstGeom prst="rect">
            <a:avLst/>
          </a:prstGeom>
        </p:spPr>
      </p:pic>
      <p:pic>
        <p:nvPicPr>
          <p:cNvPr id="5" name="图片 4"/>
          <p:cNvPicPr>
            <a:picLocks noChangeAspect="1"/>
          </p:cNvPicPr>
          <p:nvPr/>
        </p:nvPicPr>
        <p:blipFill>
          <a:blip r:embed="rId4"/>
          <a:stretch>
            <a:fillRect/>
          </a:stretch>
        </p:blipFill>
        <p:spPr>
          <a:xfrm>
            <a:off x="684212" y="3286571"/>
            <a:ext cx="3524251" cy="922572"/>
          </a:xfrm>
          <a:prstGeom prst="rect">
            <a:avLst/>
          </a:prstGeom>
        </p:spPr>
      </p:pic>
      <p:pic>
        <p:nvPicPr>
          <p:cNvPr id="8" name="图片 7"/>
          <p:cNvPicPr>
            <a:picLocks noChangeAspect="1"/>
          </p:cNvPicPr>
          <p:nvPr/>
        </p:nvPicPr>
        <p:blipFill>
          <a:blip r:embed="rId5"/>
          <a:stretch>
            <a:fillRect/>
          </a:stretch>
        </p:blipFill>
        <p:spPr>
          <a:xfrm>
            <a:off x="4621211" y="1362752"/>
            <a:ext cx="5582331" cy="2846391"/>
          </a:xfrm>
          <a:prstGeom prst="rect">
            <a:avLst/>
          </a:prstGeom>
        </p:spPr>
      </p:pic>
      <p:sp>
        <p:nvSpPr>
          <p:cNvPr id="9" name="内容占位符 2"/>
          <p:cNvSpPr>
            <a:spLocks noGrp="1"/>
          </p:cNvSpPr>
          <p:nvPr>
            <p:ph idx="1"/>
          </p:nvPr>
        </p:nvSpPr>
        <p:spPr>
          <a:xfrm>
            <a:off x="684212" y="4599437"/>
            <a:ext cx="8534400" cy="1713673"/>
          </a:xfrm>
        </p:spPr>
        <p:txBody>
          <a:bodyPr/>
          <a:lstStyle/>
          <a:p>
            <a:r>
              <a:rPr lang="en-US" altLang="zh-CN" smtClean="0"/>
              <a:t>Beam</a:t>
            </a:r>
          </a:p>
          <a:p>
            <a:pPr lvl="1"/>
            <a:r>
              <a:rPr lang="en-US" altLang="zh-CN" smtClean="0"/>
              <a:t>Pcollections</a:t>
            </a:r>
          </a:p>
          <a:p>
            <a:pPr lvl="1"/>
            <a:r>
              <a:rPr lang="en-US" altLang="zh-CN"/>
              <a:t>PTransforms</a:t>
            </a:r>
            <a:endParaRPr lang="zh-CN" altLang="en-US"/>
          </a:p>
        </p:txBody>
      </p:sp>
      <p:pic>
        <p:nvPicPr>
          <p:cNvPr id="11" name="图片 10"/>
          <p:cNvPicPr>
            <a:picLocks noChangeAspect="1"/>
          </p:cNvPicPr>
          <p:nvPr/>
        </p:nvPicPr>
        <p:blipFill>
          <a:blip r:embed="rId6"/>
          <a:stretch>
            <a:fillRect/>
          </a:stretch>
        </p:blipFill>
        <p:spPr>
          <a:xfrm>
            <a:off x="4608512" y="4801650"/>
            <a:ext cx="4610100" cy="1309246"/>
          </a:xfrm>
          <a:prstGeom prst="rect">
            <a:avLst/>
          </a:prstGeom>
        </p:spPr>
      </p:pic>
    </p:spTree>
    <p:extLst>
      <p:ext uri="{BB962C8B-B14F-4D97-AF65-F5344CB8AC3E}">
        <p14:creationId xmlns:p14="http://schemas.microsoft.com/office/powerpoint/2010/main" val="13508513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2"/>
          <p:cNvSpPr>
            <a:spLocks noGrp="1"/>
          </p:cNvSpPr>
          <p:nvPr>
            <p:ph idx="1"/>
          </p:nvPr>
        </p:nvSpPr>
        <p:spPr>
          <a:xfrm>
            <a:off x="684212" y="1701800"/>
            <a:ext cx="8534400" cy="4262967"/>
          </a:xfrm>
        </p:spPr>
        <p:txBody>
          <a:bodyPr/>
          <a:lstStyle/>
          <a:p>
            <a:r>
              <a:rPr lang="en-US" altLang="zh-CN" i="1" smtClean="0"/>
              <a:t>Compreteness data</a:t>
            </a:r>
          </a:p>
          <a:p>
            <a:pPr marL="0" indent="0">
              <a:buNone/>
            </a:pPr>
            <a:r>
              <a:rPr lang="en-US" altLang="zh-CN"/>
              <a:t>PCollection&lt;String&gt; raw = </a:t>
            </a:r>
            <a:r>
              <a:rPr lang="en-US" altLang="zh-CN" err="1"/>
              <a:t>IO.read</a:t>
            </a:r>
            <a:r>
              <a:rPr lang="en-US" altLang="zh-CN"/>
              <a:t>(...);</a:t>
            </a:r>
            <a:br>
              <a:rPr lang="en-US" altLang="zh-CN"/>
            </a:br>
            <a:r>
              <a:rPr lang="en-US" altLang="zh-CN"/>
              <a:t>PCollection&lt;KV&lt;Team, Integer&gt;&gt; input = </a:t>
            </a:r>
            <a:r>
              <a:rPr lang="en-US" altLang="zh-CN" err="1"/>
              <a:t>raw.apply</a:t>
            </a:r>
            <a:r>
              <a:rPr lang="en-US" altLang="zh-CN"/>
              <a:t>(new </a:t>
            </a:r>
            <a:r>
              <a:rPr lang="en-US" altLang="zh-CN" err="1"/>
              <a:t>ParseFn</a:t>
            </a:r>
            <a:r>
              <a:rPr lang="en-US" altLang="zh-CN"/>
              <a:t>());</a:t>
            </a:r>
            <a:br>
              <a:rPr lang="en-US" altLang="zh-CN"/>
            </a:br>
            <a:r>
              <a:rPr lang="en-US" altLang="zh-CN"/>
              <a:t>PCollection&lt;KV&lt;Team, Integer&gt;&gt; totals =</a:t>
            </a:r>
            <a:br>
              <a:rPr lang="en-US" altLang="zh-CN"/>
            </a:br>
            <a:r>
              <a:rPr lang="en-US" altLang="zh-CN" err="1"/>
              <a:t>input.apply</a:t>
            </a:r>
            <a:r>
              <a:rPr lang="en-US" altLang="zh-CN"/>
              <a:t>(</a:t>
            </a:r>
            <a:r>
              <a:rPr lang="en-US" altLang="zh-CN" err="1"/>
              <a:t>Sum.integersPerKey</a:t>
            </a:r>
            <a:r>
              <a:rPr lang="en-US" altLang="zh-CN" smtClean="0"/>
              <a:t>());</a:t>
            </a:r>
          </a:p>
          <a:p>
            <a:r>
              <a:rPr lang="en-US" altLang="zh-CN" smtClean="0"/>
              <a:t>Window</a:t>
            </a:r>
          </a:p>
          <a:p>
            <a:pPr marL="0" indent="0">
              <a:buNone/>
            </a:pPr>
            <a:r>
              <a:rPr lang="en-US" altLang="zh-CN"/>
              <a:t>PCollection&lt;KV&lt;Team, Integer&gt;&gt; totals = input</a:t>
            </a:r>
            <a:br>
              <a:rPr lang="en-US" altLang="zh-CN"/>
            </a:br>
            <a:r>
              <a:rPr lang="en-US" altLang="zh-CN"/>
              <a:t>.apply(Window.into(FixedWindows.of(TWO_MINUTES)))</a:t>
            </a:r>
            <a:br>
              <a:rPr lang="en-US" altLang="zh-CN"/>
            </a:br>
            <a:r>
              <a:rPr lang="en-US" altLang="zh-CN"/>
              <a:t>.apply(Sum.integersPerKey</a:t>
            </a:r>
            <a:r>
              <a:rPr lang="en-US" altLang="zh-CN" smtClean="0"/>
              <a:t>());</a:t>
            </a:r>
            <a:endParaRPr lang="zh-CN" altLang="en-US"/>
          </a:p>
        </p:txBody>
      </p:sp>
      <p:sp>
        <p:nvSpPr>
          <p:cNvPr id="2" name="标题 1"/>
          <p:cNvSpPr>
            <a:spLocks noGrp="1"/>
          </p:cNvSpPr>
          <p:nvPr>
            <p:ph type="title"/>
          </p:nvPr>
        </p:nvSpPr>
        <p:spPr>
          <a:xfrm>
            <a:off x="684212" y="533401"/>
            <a:ext cx="8534400" cy="787400"/>
          </a:xfrm>
        </p:spPr>
        <p:txBody>
          <a:bodyPr>
            <a:normAutofit/>
          </a:bodyPr>
          <a:lstStyle/>
          <a:p>
            <a:r>
              <a:rPr lang="en-US" altLang="zh-CN"/>
              <a:t>Batch on unbounded </a:t>
            </a:r>
            <a:r>
              <a:rPr lang="en-US" altLang="zh-CN" smtClean="0"/>
              <a:t>data</a:t>
            </a:r>
            <a:endParaRPr lang="zh-CN" altLang="en-US"/>
          </a:p>
        </p:txBody>
      </p:sp>
      <p:pic>
        <p:nvPicPr>
          <p:cNvPr id="6" name="stsy_020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710885" y="1303873"/>
            <a:ext cx="8491764" cy="5264699"/>
          </a:xfrm>
          <a:prstGeom prst="rect">
            <a:avLst/>
          </a:prstGeom>
        </p:spPr>
      </p:pic>
      <p:pic>
        <p:nvPicPr>
          <p:cNvPr id="11" name="stsy_0205">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2668249" y="1303873"/>
            <a:ext cx="8499424" cy="5269448"/>
          </a:xfrm>
          <a:prstGeom prst="rect">
            <a:avLst/>
          </a:prstGeom>
        </p:spPr>
      </p:pic>
    </p:spTree>
    <p:extLst>
      <p:ext uri="{BB962C8B-B14F-4D97-AF65-F5344CB8AC3E}">
        <p14:creationId xmlns:p14="http://schemas.microsoft.com/office/powerpoint/2010/main" val="277126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1000"/>
                                        <p:tgtEl>
                                          <p:spTgt spid="9">
                                            <p:txEl>
                                              <p:pRg st="1" end="1"/>
                                            </p:txEl>
                                          </p:spTgt>
                                        </p:tgtEl>
                                      </p:cBhvr>
                                    </p:animEffect>
                                    <p:anim calcmode="lin" valueType="num">
                                      <p:cBhvr>
                                        <p:cTn id="13"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animEffect transition="in" filter="fade">
                                      <p:cBhvr>
                                        <p:cTn id="25" dur="1000"/>
                                        <p:tgtEl>
                                          <p:spTgt spid="9">
                                            <p:txEl>
                                              <p:pRg st="2" end="2"/>
                                            </p:txEl>
                                          </p:spTgt>
                                        </p:tgtEl>
                                      </p:cBhvr>
                                    </p:animEffect>
                                    <p:anim calcmode="lin" valueType="num">
                                      <p:cBhvr>
                                        <p:cTn id="26"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9">
                                            <p:txEl>
                                              <p:pRg st="2" end="2"/>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9">
                                            <p:txEl>
                                              <p:pRg st="3" end="3"/>
                                            </p:txEl>
                                          </p:spTgt>
                                        </p:tgtEl>
                                        <p:attrNameLst>
                                          <p:attrName>style.visibility</p:attrName>
                                        </p:attrNameLst>
                                      </p:cBhvr>
                                      <p:to>
                                        <p:strVal val="visible"/>
                                      </p:to>
                                    </p:set>
                                    <p:animEffect transition="in" filter="fade">
                                      <p:cBhvr>
                                        <p:cTn id="30" dur="1000"/>
                                        <p:tgtEl>
                                          <p:spTgt spid="9">
                                            <p:txEl>
                                              <p:pRg st="3" end="3"/>
                                            </p:txEl>
                                          </p:spTgt>
                                        </p:tgtEl>
                                      </p:cBhvr>
                                    </p:animEffect>
                                    <p:anim calcmode="lin" valueType="num">
                                      <p:cBhvr>
                                        <p:cTn id="31"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32" dur="10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39" fill="hold" display="0">
                  <p:stCondLst>
                    <p:cond delay="indefinite"/>
                  </p:stCondLst>
                </p:cTn>
                <p:tgtEl>
                  <p:spTgt spid="6"/>
                </p:tgtEl>
              </p:cMediaNode>
            </p:video>
            <p:video>
              <p:cMediaNode vol="80000">
                <p:cTn id="40" fill="hold" display="0">
                  <p:stCondLst>
                    <p:cond delay="indefinite"/>
                  </p:stCondLst>
                </p:cTn>
                <p:tgtEl>
                  <p:spTgt spid="11"/>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2" y="533401"/>
            <a:ext cx="8534400" cy="787400"/>
          </a:xfrm>
        </p:spPr>
        <p:txBody>
          <a:bodyPr>
            <a:normAutofit/>
          </a:bodyPr>
          <a:lstStyle/>
          <a:p>
            <a:r>
              <a:rPr lang="en-US" altLang="zh-CN"/>
              <a:t>Streaming on unbounded data</a:t>
            </a:r>
          </a:p>
        </p:txBody>
      </p:sp>
      <p:sp>
        <p:nvSpPr>
          <p:cNvPr id="3" name="内容占位符 2"/>
          <p:cNvSpPr>
            <a:spLocks noGrp="1"/>
          </p:cNvSpPr>
          <p:nvPr>
            <p:ph idx="1"/>
          </p:nvPr>
        </p:nvSpPr>
        <p:spPr>
          <a:xfrm>
            <a:off x="684212" y="1701800"/>
            <a:ext cx="8534400" cy="4262967"/>
          </a:xfrm>
        </p:spPr>
        <p:txBody>
          <a:bodyPr>
            <a:normAutofit/>
          </a:bodyPr>
          <a:lstStyle/>
          <a:p>
            <a:r>
              <a:rPr lang="en-US" altLang="zh-CN" i="1" smtClean="0">
                <a:solidFill>
                  <a:srgbClr val="FFC000"/>
                </a:solidFill>
              </a:rPr>
              <a:t>Triggers</a:t>
            </a:r>
          </a:p>
          <a:p>
            <a:pPr lvl="1"/>
            <a:r>
              <a:rPr lang="en-US" altLang="zh-CN">
                <a:solidFill>
                  <a:srgbClr val="FFC000"/>
                </a:solidFill>
              </a:rPr>
              <a:t>When collecting and grouping data into </a:t>
            </a:r>
            <a:r>
              <a:rPr lang="en-US" altLang="zh-CN" smtClean="0">
                <a:solidFill>
                  <a:srgbClr val="FFC000"/>
                </a:solidFill>
              </a:rPr>
              <a:t>windows</a:t>
            </a:r>
          </a:p>
          <a:p>
            <a:pPr lvl="1"/>
            <a:r>
              <a:rPr lang="en-US" altLang="zh-CN">
                <a:solidFill>
                  <a:srgbClr val="FFC000"/>
                </a:solidFill>
              </a:rPr>
              <a:t> when to emit the aggregated results of each window </a:t>
            </a:r>
            <a:endParaRPr lang="en-US" altLang="zh-CN" i="1" smtClean="0">
              <a:solidFill>
                <a:srgbClr val="FFC000"/>
              </a:solidFill>
            </a:endParaRPr>
          </a:p>
          <a:p>
            <a:r>
              <a:rPr lang="en-US" altLang="zh-CN" smtClean="0"/>
              <a:t>Watermarks</a:t>
            </a:r>
            <a:endParaRPr lang="en-US" altLang="zh-CN"/>
          </a:p>
          <a:p>
            <a:r>
              <a:rPr lang="en-US" altLang="zh-CN"/>
              <a:t>Accumulation</a:t>
            </a:r>
          </a:p>
          <a:p>
            <a:pPr lvl="1"/>
            <a:endParaRPr lang="zh-CN" altLang="en-US"/>
          </a:p>
        </p:txBody>
      </p:sp>
    </p:spTree>
    <p:extLst>
      <p:ext uri="{BB962C8B-B14F-4D97-AF65-F5344CB8AC3E}">
        <p14:creationId xmlns:p14="http://schemas.microsoft.com/office/powerpoint/2010/main" val="27304474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2" y="533401"/>
            <a:ext cx="8534400" cy="787400"/>
          </a:xfrm>
        </p:spPr>
        <p:txBody>
          <a:bodyPr>
            <a:normAutofit/>
          </a:bodyPr>
          <a:lstStyle/>
          <a:p>
            <a:r>
              <a:rPr lang="en-US" altLang="zh-CN"/>
              <a:t>Streaming on unbounded </a:t>
            </a:r>
            <a:r>
              <a:rPr lang="en-US" altLang="zh-CN" smtClean="0"/>
              <a:t>data</a:t>
            </a:r>
            <a:endParaRPr lang="zh-CN" altLang="en-US"/>
          </a:p>
        </p:txBody>
      </p:sp>
      <p:sp>
        <p:nvSpPr>
          <p:cNvPr id="3" name="内容占位符 2"/>
          <p:cNvSpPr>
            <a:spLocks noGrp="1"/>
          </p:cNvSpPr>
          <p:nvPr>
            <p:ph idx="1"/>
          </p:nvPr>
        </p:nvSpPr>
        <p:spPr>
          <a:xfrm>
            <a:off x="684212" y="1701800"/>
            <a:ext cx="8534400" cy="4262967"/>
          </a:xfrm>
        </p:spPr>
        <p:txBody>
          <a:bodyPr/>
          <a:lstStyle/>
          <a:p>
            <a:r>
              <a:rPr lang="en-US" altLang="zh-CN" smtClean="0"/>
              <a:t>How</a:t>
            </a:r>
          </a:p>
          <a:p>
            <a:pPr lvl="1"/>
            <a:r>
              <a:rPr lang="en-US" altLang="zh-CN" b="1"/>
              <a:t>Completeness:</a:t>
            </a:r>
            <a:r>
              <a:rPr lang="en-US" altLang="zh-CN"/>
              <a:t> How important is it to have all of your data before you compute your </a:t>
            </a:r>
            <a:r>
              <a:rPr lang="en-US" altLang="zh-CN" smtClean="0"/>
              <a:t>result</a:t>
            </a:r>
            <a:r>
              <a:rPr lang="zh-CN" altLang="en-US" smtClean="0"/>
              <a:t>？</a:t>
            </a:r>
            <a:endParaRPr lang="en-US" altLang="zh-CN"/>
          </a:p>
          <a:p>
            <a:pPr lvl="1"/>
            <a:r>
              <a:rPr lang="en-US" altLang="zh-CN" b="1"/>
              <a:t>Latency:</a:t>
            </a:r>
            <a:r>
              <a:rPr lang="en-US" altLang="zh-CN"/>
              <a:t> How long do you want to wait for data? For example, do you wait until you think you have all data</a:t>
            </a:r>
            <a:r>
              <a:rPr lang="en-US" altLang="zh-CN" smtClean="0"/>
              <a:t>?</a:t>
            </a:r>
            <a:r>
              <a:rPr lang="zh-CN" altLang="en-US" smtClean="0"/>
              <a:t>？</a:t>
            </a:r>
            <a:endParaRPr lang="en-US" altLang="zh-CN" smtClean="0"/>
          </a:p>
          <a:p>
            <a:pPr lvl="1"/>
            <a:r>
              <a:rPr lang="en-US" altLang="zh-CN" b="1" smtClean="0"/>
              <a:t>Cost</a:t>
            </a:r>
            <a:r>
              <a:rPr lang="en-US" altLang="zh-CN" b="1"/>
              <a:t>:</a:t>
            </a:r>
            <a:r>
              <a:rPr lang="en-US" altLang="zh-CN"/>
              <a:t> How much compute power/money are you willing to spend to lower the </a:t>
            </a:r>
            <a:r>
              <a:rPr lang="en-US" altLang="zh-CN" smtClean="0"/>
              <a:t>latency</a:t>
            </a:r>
            <a:r>
              <a:rPr lang="zh-CN" altLang="en-US" smtClean="0"/>
              <a:t>？</a:t>
            </a:r>
            <a:endParaRPr lang="en-US" altLang="zh-CN"/>
          </a:p>
          <a:p>
            <a:r>
              <a:rPr lang="zh-CN" altLang="en-US"/>
              <a:t>Ｔ</a:t>
            </a:r>
            <a:r>
              <a:rPr lang="en-US" altLang="zh-CN" smtClean="0"/>
              <a:t>wo types </a:t>
            </a:r>
            <a:r>
              <a:rPr lang="en-US" altLang="zh-CN"/>
              <a:t>of </a:t>
            </a:r>
            <a:r>
              <a:rPr lang="en-US" altLang="zh-CN" smtClean="0"/>
              <a:t>triggers</a:t>
            </a:r>
          </a:p>
          <a:p>
            <a:pPr lvl="1"/>
            <a:r>
              <a:rPr lang="en-US" altLang="zh-CN"/>
              <a:t>Repeated update </a:t>
            </a:r>
            <a:r>
              <a:rPr lang="en-US" altLang="zh-CN" smtClean="0"/>
              <a:t>triggers</a:t>
            </a:r>
          </a:p>
          <a:p>
            <a:pPr lvl="1"/>
            <a:r>
              <a:rPr lang="en-US" altLang="zh-CN"/>
              <a:t>Completeness/watermark triggers</a:t>
            </a:r>
          </a:p>
        </p:txBody>
      </p:sp>
    </p:spTree>
    <p:extLst>
      <p:ext uri="{BB962C8B-B14F-4D97-AF65-F5344CB8AC3E}">
        <p14:creationId xmlns:p14="http://schemas.microsoft.com/office/powerpoint/2010/main" val="30643575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4199" y="248672"/>
            <a:ext cx="8534400" cy="787400"/>
          </a:xfrm>
        </p:spPr>
        <p:txBody>
          <a:bodyPr>
            <a:normAutofit/>
          </a:bodyPr>
          <a:lstStyle/>
          <a:p>
            <a:r>
              <a:rPr lang="en-US" altLang="zh-CN"/>
              <a:t>Streaming on unbounded </a:t>
            </a:r>
            <a:r>
              <a:rPr lang="en-US" altLang="zh-CN" smtClean="0"/>
              <a:t>data</a:t>
            </a:r>
            <a:endParaRPr lang="zh-CN" altLang="en-US"/>
          </a:p>
        </p:txBody>
      </p:sp>
      <p:sp>
        <p:nvSpPr>
          <p:cNvPr id="3" name="内容占位符 2"/>
          <p:cNvSpPr>
            <a:spLocks noGrp="1"/>
          </p:cNvSpPr>
          <p:nvPr>
            <p:ph idx="1"/>
          </p:nvPr>
        </p:nvSpPr>
        <p:spPr>
          <a:xfrm>
            <a:off x="684212" y="1701800"/>
            <a:ext cx="8534400" cy="4262967"/>
          </a:xfrm>
        </p:spPr>
        <p:txBody>
          <a:bodyPr>
            <a:normAutofit fontScale="85000" lnSpcReduction="20000"/>
          </a:bodyPr>
          <a:lstStyle/>
          <a:p>
            <a:r>
              <a:rPr lang="en-US" altLang="zh-CN"/>
              <a:t>Repeated update triggers</a:t>
            </a:r>
          </a:p>
          <a:p>
            <a:pPr marL="0" indent="0">
              <a:buNone/>
            </a:pPr>
            <a:r>
              <a:rPr lang="en-US" altLang="zh-CN"/>
              <a:t>PCollection&lt;KV&lt;Team, Integer&gt;&gt; totals = input</a:t>
            </a:r>
            <a:br>
              <a:rPr lang="en-US" altLang="zh-CN"/>
            </a:br>
            <a:r>
              <a:rPr lang="en-US" altLang="zh-CN"/>
              <a:t>.apply(Window.into(FixedWindows.of(TWO_MINUTES))</a:t>
            </a:r>
            <a:br>
              <a:rPr lang="en-US" altLang="zh-CN"/>
            </a:br>
            <a:r>
              <a:rPr lang="en-US" altLang="zh-CN"/>
              <a:t>.</a:t>
            </a:r>
            <a:r>
              <a:rPr lang="en-US" altLang="zh-CN">
                <a:solidFill>
                  <a:srgbClr val="FFC000"/>
                </a:solidFill>
              </a:rPr>
              <a:t>triggering(Repeatedly(AfterCount(1))));</a:t>
            </a:r>
            <a:r>
              <a:rPr lang="en-US" altLang="zh-CN"/>
              <a:t/>
            </a:r>
            <a:br>
              <a:rPr lang="en-US" altLang="zh-CN"/>
            </a:br>
            <a:r>
              <a:rPr lang="en-US" altLang="zh-CN"/>
              <a:t>.apply(Sum.integersPerKey());</a:t>
            </a:r>
            <a:br>
              <a:rPr lang="en-US" altLang="zh-CN"/>
            </a:br>
            <a:endParaRPr lang="en-US" altLang="zh-CN" smtClean="0"/>
          </a:p>
          <a:p>
            <a:pPr marL="0" indent="0">
              <a:buNone/>
            </a:pPr>
            <a:r>
              <a:rPr lang="en-US" altLang="zh-CN"/>
              <a:t>PCollection&lt;KV&lt;Team, Integer&gt;&gt; totals = input</a:t>
            </a:r>
            <a:br>
              <a:rPr lang="en-US" altLang="zh-CN"/>
            </a:br>
            <a:r>
              <a:rPr lang="en-US" altLang="zh-CN"/>
              <a:t>.apply(Window.into(FixedWindows.of(TWO_MINUTES))</a:t>
            </a:r>
            <a:br>
              <a:rPr lang="en-US" altLang="zh-CN"/>
            </a:br>
            <a:r>
              <a:rPr lang="en-US" altLang="zh-CN"/>
              <a:t>.</a:t>
            </a:r>
            <a:r>
              <a:rPr lang="en-US" altLang="zh-CN">
                <a:solidFill>
                  <a:srgbClr val="FFC000"/>
                </a:solidFill>
              </a:rPr>
              <a:t>triggering(Repeatedly(AlignedDelay(TWO_MINUTES</a:t>
            </a:r>
            <a:r>
              <a:rPr lang="en-US" altLang="zh-CN"/>
              <a:t>)))</a:t>
            </a:r>
            <a:br>
              <a:rPr lang="en-US" altLang="zh-CN"/>
            </a:br>
            <a:r>
              <a:rPr lang="en-US" altLang="zh-CN"/>
              <a:t>.apply(Sum.integersPerKey());</a:t>
            </a:r>
            <a:br>
              <a:rPr lang="en-US" altLang="zh-CN"/>
            </a:br>
            <a:endParaRPr lang="en-US" altLang="zh-CN" smtClean="0"/>
          </a:p>
          <a:p>
            <a:pPr marL="0" indent="0">
              <a:buNone/>
            </a:pPr>
            <a:r>
              <a:rPr lang="en-US" altLang="zh-CN"/>
              <a:t/>
            </a:r>
            <a:br>
              <a:rPr lang="en-US" altLang="zh-CN"/>
            </a:br>
            <a:r>
              <a:rPr lang="en-US" altLang="zh-CN"/>
              <a:t>PCollection&lt;KV&lt;Team, Integer&gt;&gt; totals = input</a:t>
            </a:r>
            <a:br>
              <a:rPr lang="en-US" altLang="zh-CN"/>
            </a:br>
            <a:r>
              <a:rPr lang="en-US" altLang="zh-CN"/>
              <a:t>.apply(Window.into(FixedWindows.of(TWO_MINUTES))</a:t>
            </a:r>
            <a:br>
              <a:rPr lang="en-US" altLang="zh-CN"/>
            </a:br>
            <a:r>
              <a:rPr lang="en-US" altLang="zh-CN"/>
              <a:t>.</a:t>
            </a:r>
            <a:r>
              <a:rPr lang="en-US" altLang="zh-CN">
                <a:solidFill>
                  <a:srgbClr val="FFC000"/>
                </a:solidFill>
              </a:rPr>
              <a:t>triggering(Repeatedly(UnalignedDelay(TWO_MINUTES</a:t>
            </a:r>
            <a:r>
              <a:rPr lang="en-US" altLang="zh-CN"/>
              <a:t>))</a:t>
            </a:r>
            <a:br>
              <a:rPr lang="en-US" altLang="zh-CN"/>
            </a:br>
            <a:r>
              <a:rPr lang="en-US" altLang="zh-CN"/>
              <a:t>.apply(Sum.integersPerKey</a:t>
            </a:r>
            <a:r>
              <a:rPr lang="en-US" altLang="zh-CN" smtClean="0"/>
              <a:t>());</a:t>
            </a:r>
            <a:r>
              <a:rPr lang="en-US" altLang="zh-CN"/>
              <a:t/>
            </a:r>
            <a:br>
              <a:rPr lang="en-US" altLang="zh-CN"/>
            </a:br>
            <a:endParaRPr lang="zh-CN" altLang="en-US"/>
          </a:p>
        </p:txBody>
      </p:sp>
      <p:pic>
        <p:nvPicPr>
          <p:cNvPr id="4" name="图片 3"/>
          <p:cNvPicPr>
            <a:picLocks noChangeAspect="1"/>
          </p:cNvPicPr>
          <p:nvPr/>
        </p:nvPicPr>
        <p:blipFill>
          <a:blip r:embed="rId3"/>
          <a:stretch>
            <a:fillRect/>
          </a:stretch>
        </p:blipFill>
        <p:spPr>
          <a:xfrm>
            <a:off x="450849" y="1157744"/>
            <a:ext cx="9001125" cy="5610225"/>
          </a:xfrm>
          <a:prstGeom prst="rect">
            <a:avLst/>
          </a:prstGeom>
        </p:spPr>
      </p:pic>
      <p:pic>
        <p:nvPicPr>
          <p:cNvPr id="5" name="图片 4"/>
          <p:cNvPicPr>
            <a:picLocks noChangeAspect="1"/>
          </p:cNvPicPr>
          <p:nvPr/>
        </p:nvPicPr>
        <p:blipFill>
          <a:blip r:embed="rId4"/>
          <a:stretch>
            <a:fillRect/>
          </a:stretch>
        </p:blipFill>
        <p:spPr>
          <a:xfrm>
            <a:off x="450849" y="1157743"/>
            <a:ext cx="8963025" cy="5610225"/>
          </a:xfrm>
          <a:prstGeom prst="rect">
            <a:avLst/>
          </a:prstGeom>
        </p:spPr>
      </p:pic>
      <p:pic>
        <p:nvPicPr>
          <p:cNvPr id="6" name="图片 5"/>
          <p:cNvPicPr>
            <a:picLocks noChangeAspect="1"/>
          </p:cNvPicPr>
          <p:nvPr/>
        </p:nvPicPr>
        <p:blipFill>
          <a:blip r:embed="rId5"/>
          <a:stretch>
            <a:fillRect/>
          </a:stretch>
        </p:blipFill>
        <p:spPr>
          <a:xfrm>
            <a:off x="412749" y="1157742"/>
            <a:ext cx="8877300" cy="5610225"/>
          </a:xfrm>
          <a:prstGeom prst="rect">
            <a:avLst/>
          </a:prstGeom>
        </p:spPr>
      </p:pic>
    </p:spTree>
    <p:extLst>
      <p:ext uri="{BB962C8B-B14F-4D97-AF65-F5344CB8AC3E}">
        <p14:creationId xmlns:p14="http://schemas.microsoft.com/office/powerpoint/2010/main" val="1714308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additive="base">
                                        <p:cTn id="42" dur="500" fill="hold"/>
                                        <p:tgtEl>
                                          <p:spTgt spid="6"/>
                                        </p:tgtEl>
                                        <p:attrNameLst>
                                          <p:attrName>ppt_x</p:attrName>
                                        </p:attrNameLst>
                                      </p:cBhvr>
                                      <p:tavLst>
                                        <p:tav tm="0">
                                          <p:val>
                                            <p:strVal val="#ppt_x"/>
                                          </p:val>
                                        </p:tav>
                                        <p:tav tm="100000">
                                          <p:val>
                                            <p:strVal val="#ppt_x"/>
                                          </p:val>
                                        </p:tav>
                                      </p:tavLst>
                                    </p:anim>
                                    <p:anim calcmode="lin" valueType="num">
                                      <p:cBhvr additive="base">
                                        <p:cTn id="4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2" y="533401"/>
            <a:ext cx="8534400" cy="787400"/>
          </a:xfrm>
        </p:spPr>
        <p:txBody>
          <a:bodyPr>
            <a:normAutofit/>
          </a:bodyPr>
          <a:lstStyle/>
          <a:p>
            <a:r>
              <a:rPr lang="en-US" altLang="zh-CN"/>
              <a:t>Streaming on unbounded </a:t>
            </a:r>
            <a:r>
              <a:rPr lang="en-US" altLang="zh-CN" smtClean="0"/>
              <a:t>data</a:t>
            </a:r>
            <a:endParaRPr lang="zh-CN" altLang="en-US"/>
          </a:p>
        </p:txBody>
      </p:sp>
      <p:sp>
        <p:nvSpPr>
          <p:cNvPr id="3" name="内容占位符 2"/>
          <p:cNvSpPr>
            <a:spLocks noGrp="1"/>
          </p:cNvSpPr>
          <p:nvPr>
            <p:ph idx="1"/>
          </p:nvPr>
        </p:nvSpPr>
        <p:spPr>
          <a:xfrm>
            <a:off x="684212" y="1701800"/>
            <a:ext cx="8534400" cy="4262967"/>
          </a:xfrm>
        </p:spPr>
        <p:txBody>
          <a:bodyPr>
            <a:normAutofit/>
          </a:bodyPr>
          <a:lstStyle/>
          <a:p>
            <a:r>
              <a:rPr lang="en-US" altLang="zh-CN" i="1" smtClean="0"/>
              <a:t>Triggers</a:t>
            </a:r>
          </a:p>
          <a:p>
            <a:r>
              <a:rPr lang="en-US" altLang="zh-CN" smtClean="0">
                <a:solidFill>
                  <a:srgbClr val="FFC000"/>
                </a:solidFill>
              </a:rPr>
              <a:t>Watermarks</a:t>
            </a:r>
          </a:p>
          <a:p>
            <a:pPr lvl="1"/>
            <a:r>
              <a:rPr lang="en-US" altLang="zh-CN">
                <a:solidFill>
                  <a:srgbClr val="FFC000"/>
                </a:solidFill>
              </a:rPr>
              <a:t>Watermarks are temporal notions of input </a:t>
            </a:r>
            <a:r>
              <a:rPr lang="en-US" altLang="zh-CN" smtClean="0">
                <a:solidFill>
                  <a:srgbClr val="FFC000"/>
                </a:solidFill>
              </a:rPr>
              <a:t>completeness </a:t>
            </a:r>
            <a:r>
              <a:rPr lang="en-US" altLang="zh-CN">
                <a:solidFill>
                  <a:srgbClr val="FFC000"/>
                </a:solidFill>
              </a:rPr>
              <a:t>in the event-time domain.</a:t>
            </a:r>
          </a:p>
          <a:p>
            <a:r>
              <a:rPr lang="en-US" altLang="zh-CN" smtClean="0"/>
              <a:t>Accumulation</a:t>
            </a:r>
            <a:endParaRPr lang="en-US" altLang="zh-CN"/>
          </a:p>
        </p:txBody>
      </p:sp>
    </p:spTree>
    <p:extLst>
      <p:ext uri="{BB962C8B-B14F-4D97-AF65-F5344CB8AC3E}">
        <p14:creationId xmlns:p14="http://schemas.microsoft.com/office/powerpoint/2010/main" val="33027711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2" y="533401"/>
            <a:ext cx="8534400" cy="787400"/>
          </a:xfrm>
        </p:spPr>
        <p:txBody>
          <a:bodyPr>
            <a:normAutofit/>
          </a:bodyPr>
          <a:lstStyle/>
          <a:p>
            <a:r>
              <a:rPr lang="en-US" altLang="zh-CN"/>
              <a:t>Streaming on unbounded </a:t>
            </a:r>
            <a:r>
              <a:rPr lang="en-US" altLang="zh-CN" smtClean="0"/>
              <a:t>data</a:t>
            </a:r>
            <a:endParaRPr lang="zh-CN" altLang="en-US"/>
          </a:p>
        </p:txBody>
      </p:sp>
      <p:sp>
        <p:nvSpPr>
          <p:cNvPr id="3" name="内容占位符 2"/>
          <p:cNvSpPr>
            <a:spLocks noGrp="1"/>
          </p:cNvSpPr>
          <p:nvPr>
            <p:ph idx="1"/>
          </p:nvPr>
        </p:nvSpPr>
        <p:spPr>
          <a:xfrm>
            <a:off x="684212" y="1701800"/>
            <a:ext cx="8534400" cy="4262967"/>
          </a:xfrm>
        </p:spPr>
        <p:txBody>
          <a:bodyPr/>
          <a:lstStyle/>
          <a:p>
            <a:r>
              <a:rPr lang="en-US" altLang="zh-CN" smtClean="0"/>
              <a:t>Two types of Watermark</a:t>
            </a:r>
          </a:p>
          <a:p>
            <a:pPr lvl="1"/>
            <a:r>
              <a:rPr lang="en-US" altLang="zh-CN"/>
              <a:t>Perfect </a:t>
            </a:r>
            <a:r>
              <a:rPr lang="en-US" altLang="zh-CN" smtClean="0"/>
              <a:t>watermarks: all </a:t>
            </a:r>
            <a:r>
              <a:rPr lang="en-US" altLang="zh-CN"/>
              <a:t>data are early or on time</a:t>
            </a:r>
            <a:endParaRPr lang="en-US" altLang="zh-CN" smtClean="0"/>
          </a:p>
          <a:p>
            <a:pPr lvl="1"/>
            <a:r>
              <a:rPr lang="en-US" altLang="zh-CN"/>
              <a:t>Heuristic watermarks:  late data</a:t>
            </a:r>
            <a:endParaRPr lang="en-US" altLang="zh-CN" smtClean="0"/>
          </a:p>
          <a:p>
            <a:pPr marL="0" indent="0">
              <a:buNone/>
            </a:pPr>
            <a:endParaRPr lang="en-US" altLang="zh-CN" smtClean="0"/>
          </a:p>
          <a:p>
            <a:pPr marL="0" indent="0">
              <a:buNone/>
            </a:pPr>
            <a:r>
              <a:rPr lang="en-US" altLang="zh-CN"/>
              <a:t>PCollection&lt;KV&lt;Team, Integer&gt;&gt; totals = input</a:t>
            </a:r>
            <a:br>
              <a:rPr lang="en-US" altLang="zh-CN"/>
            </a:br>
            <a:r>
              <a:rPr lang="en-US" altLang="zh-CN"/>
              <a:t>.apply(Window.into(FixedWindows.of(TWO_MINUTES))</a:t>
            </a:r>
            <a:br>
              <a:rPr lang="en-US" altLang="zh-CN"/>
            </a:br>
            <a:r>
              <a:rPr lang="en-US" altLang="zh-CN">
                <a:solidFill>
                  <a:srgbClr val="FFC000"/>
                </a:solidFill>
              </a:rPr>
              <a:t>.triggering(AfterWatermark()))</a:t>
            </a:r>
            <a:r>
              <a:rPr lang="en-US" altLang="zh-CN"/>
              <a:t/>
            </a:r>
            <a:br>
              <a:rPr lang="en-US" altLang="zh-CN"/>
            </a:br>
            <a:r>
              <a:rPr lang="en-US" altLang="zh-CN"/>
              <a:t>.apply(Sum.integersPerKey());</a:t>
            </a:r>
            <a:br>
              <a:rPr lang="en-US" altLang="zh-CN"/>
            </a:br>
            <a:r>
              <a:rPr lang="en-US" altLang="zh-CN"/>
              <a:t/>
            </a:r>
            <a:br>
              <a:rPr lang="en-US" altLang="zh-CN"/>
            </a:br>
            <a:endParaRPr lang="zh-CN" altLang="en-US"/>
          </a:p>
        </p:txBody>
      </p:sp>
      <p:pic>
        <p:nvPicPr>
          <p:cNvPr id="5" name="图片 4"/>
          <p:cNvPicPr>
            <a:picLocks noChangeAspect="1"/>
          </p:cNvPicPr>
          <p:nvPr/>
        </p:nvPicPr>
        <p:blipFill>
          <a:blip r:embed="rId5"/>
          <a:stretch>
            <a:fillRect/>
          </a:stretch>
        </p:blipFill>
        <p:spPr>
          <a:xfrm>
            <a:off x="5098084" y="1320801"/>
            <a:ext cx="4867344" cy="5252583"/>
          </a:xfrm>
          <a:prstGeom prst="rect">
            <a:avLst/>
          </a:prstGeom>
        </p:spPr>
      </p:pic>
      <p:pic>
        <p:nvPicPr>
          <p:cNvPr id="6" name="stsy_021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89638" y="1320801"/>
            <a:ext cx="11857220" cy="5252583"/>
          </a:xfrm>
          <a:prstGeom prst="rect">
            <a:avLst/>
          </a:prstGeom>
        </p:spPr>
      </p:pic>
      <p:pic>
        <p:nvPicPr>
          <p:cNvPr id="4" name="图片 3"/>
          <p:cNvPicPr>
            <a:picLocks noChangeAspect="1"/>
          </p:cNvPicPr>
          <p:nvPr/>
        </p:nvPicPr>
        <p:blipFill>
          <a:blip r:embed="rId7"/>
          <a:stretch>
            <a:fillRect/>
          </a:stretch>
        </p:blipFill>
        <p:spPr>
          <a:xfrm>
            <a:off x="982635" y="2725789"/>
            <a:ext cx="9525469" cy="1891181"/>
          </a:xfrm>
          <a:prstGeom prst="rect">
            <a:avLst/>
          </a:prstGeom>
        </p:spPr>
      </p:pic>
    </p:spTree>
    <p:extLst>
      <p:ext uri="{BB962C8B-B14F-4D97-AF65-F5344CB8AC3E}">
        <p14:creationId xmlns:p14="http://schemas.microsoft.com/office/powerpoint/2010/main" val="3596748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anim calcmode="lin" valueType="num">
                                      <p:cBhvr>
                                        <p:cTn id="28" dur="1000" fill="hold"/>
                                        <p:tgtEl>
                                          <p:spTgt spid="4"/>
                                        </p:tgtEl>
                                        <p:attrNameLst>
                                          <p:attrName>ppt_x</p:attrName>
                                        </p:attrNameLst>
                                      </p:cBhvr>
                                      <p:tavLst>
                                        <p:tav tm="0">
                                          <p:val>
                                            <p:strVal val="#ppt_x"/>
                                          </p:val>
                                        </p:tav>
                                        <p:tav tm="100000">
                                          <p:val>
                                            <p:strVal val="#ppt_x"/>
                                          </p:val>
                                        </p:tav>
                                      </p:tavLst>
                                    </p:anim>
                                    <p:anim calcmode="lin" valueType="num">
                                      <p:cBhvr>
                                        <p:cTn id="2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30" fill="hold" display="0">
                  <p:stCondLst>
                    <p:cond delay="indefinite"/>
                  </p:stCondLst>
                </p:cTn>
                <p:tgtEl>
                  <p:spTgt spid="6"/>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2" y="533401"/>
            <a:ext cx="8534400" cy="787400"/>
          </a:xfrm>
        </p:spPr>
        <p:txBody>
          <a:bodyPr>
            <a:normAutofit/>
          </a:bodyPr>
          <a:lstStyle/>
          <a:p>
            <a:r>
              <a:rPr lang="en-US" altLang="zh-CN"/>
              <a:t>Streaming on unbounded data</a:t>
            </a:r>
            <a:endParaRPr lang="zh-CN" altLang="en-US"/>
          </a:p>
        </p:txBody>
      </p:sp>
      <p:sp>
        <p:nvSpPr>
          <p:cNvPr id="3" name="内容占位符 2"/>
          <p:cNvSpPr>
            <a:spLocks noGrp="1"/>
          </p:cNvSpPr>
          <p:nvPr>
            <p:ph idx="1"/>
          </p:nvPr>
        </p:nvSpPr>
        <p:spPr>
          <a:xfrm>
            <a:off x="684212" y="1701800"/>
            <a:ext cx="8534400" cy="4262967"/>
          </a:xfrm>
        </p:spPr>
        <p:txBody>
          <a:bodyPr>
            <a:normAutofit fontScale="85000" lnSpcReduction="20000"/>
          </a:bodyPr>
          <a:lstStyle/>
          <a:p>
            <a:r>
              <a:rPr lang="en-US" altLang="zh-CN" smtClean="0"/>
              <a:t>Early trigger</a:t>
            </a:r>
          </a:p>
          <a:p>
            <a:pPr lvl="1"/>
            <a:r>
              <a:rPr lang="en-US" altLang="zh-CN" smtClean="0"/>
              <a:t>repeated update trigger</a:t>
            </a:r>
          </a:p>
          <a:p>
            <a:pPr lvl="1"/>
            <a:r>
              <a:rPr lang="en-US" altLang="zh-CN" smtClean="0"/>
              <a:t>too slow</a:t>
            </a:r>
          </a:p>
          <a:p>
            <a:r>
              <a:rPr lang="en-US" altLang="zh-CN" smtClean="0"/>
              <a:t>on-time trigger</a:t>
            </a:r>
          </a:p>
          <a:p>
            <a:pPr lvl="1"/>
            <a:r>
              <a:rPr lang="en-US" altLang="zh-CN"/>
              <a:t>repeated update </a:t>
            </a:r>
            <a:r>
              <a:rPr lang="en-US" altLang="zh-CN" smtClean="0"/>
              <a:t>trigger</a:t>
            </a:r>
            <a:endParaRPr lang="en-US" altLang="zh-CN"/>
          </a:p>
          <a:p>
            <a:r>
              <a:rPr lang="en-US" altLang="zh-CN" smtClean="0"/>
              <a:t>late trigger</a:t>
            </a:r>
          </a:p>
          <a:p>
            <a:pPr lvl="1"/>
            <a:r>
              <a:rPr lang="en-US" altLang="zh-CN"/>
              <a:t>repeated update trigger</a:t>
            </a:r>
          </a:p>
          <a:p>
            <a:pPr lvl="1"/>
            <a:r>
              <a:rPr lang="en-US" altLang="zh-CN" smtClean="0"/>
              <a:t>too fast</a:t>
            </a:r>
          </a:p>
          <a:p>
            <a:endParaRPr lang="en-US" altLang="zh-CN" smtClean="0"/>
          </a:p>
          <a:p>
            <a:pPr marL="0" indent="0">
              <a:buNone/>
            </a:pPr>
            <a:r>
              <a:rPr lang="en-US" altLang="zh-CN"/>
              <a:t>PCollection&lt;KV&lt;Team, Integer&gt;&gt; totals = input</a:t>
            </a:r>
            <a:br>
              <a:rPr lang="en-US" altLang="zh-CN"/>
            </a:br>
            <a:r>
              <a:rPr lang="en-US" altLang="zh-CN"/>
              <a:t>.apply(Window.into(FixedWindows.of(TWO_MINUTES))</a:t>
            </a:r>
            <a:br>
              <a:rPr lang="en-US" altLang="zh-CN"/>
            </a:br>
            <a:r>
              <a:rPr lang="en-US" altLang="zh-CN"/>
              <a:t>.triggering(AfterWatermark()</a:t>
            </a:r>
            <a:br>
              <a:rPr lang="en-US" altLang="zh-CN"/>
            </a:br>
            <a:r>
              <a:rPr lang="en-US" altLang="zh-CN">
                <a:solidFill>
                  <a:srgbClr val="FFC000"/>
                </a:solidFill>
              </a:rPr>
              <a:t>.withEarlyFirings(AlignedDelay(ONE_MINUTE))</a:t>
            </a:r>
            <a:br>
              <a:rPr lang="en-US" altLang="zh-CN">
                <a:solidFill>
                  <a:srgbClr val="FFC000"/>
                </a:solidFill>
              </a:rPr>
            </a:br>
            <a:r>
              <a:rPr lang="en-US" altLang="zh-CN">
                <a:solidFill>
                  <a:srgbClr val="FFC000"/>
                </a:solidFill>
              </a:rPr>
              <a:t>.withLateFirings(AfterCount(1))))</a:t>
            </a:r>
            <a:r>
              <a:rPr lang="en-US" altLang="zh-CN"/>
              <a:t/>
            </a:r>
            <a:br>
              <a:rPr lang="en-US" altLang="zh-CN"/>
            </a:br>
            <a:r>
              <a:rPr lang="en-US" altLang="zh-CN"/>
              <a:t>.apply(Sum.integersPerKey</a:t>
            </a:r>
            <a:r>
              <a:rPr lang="en-US" altLang="zh-CN" smtClean="0"/>
              <a:t>());</a:t>
            </a:r>
            <a:endParaRPr lang="zh-CN" altLang="en-US"/>
          </a:p>
        </p:txBody>
      </p:sp>
      <p:pic>
        <p:nvPicPr>
          <p:cNvPr id="4" name="stsy_021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90512" y="1543957"/>
            <a:ext cx="11125200" cy="5054599"/>
          </a:xfrm>
          <a:prstGeom prst="rect">
            <a:avLst/>
          </a:prstGeom>
        </p:spPr>
      </p:pic>
    </p:spTree>
    <p:extLst>
      <p:ext uri="{BB962C8B-B14F-4D97-AF65-F5344CB8AC3E}">
        <p14:creationId xmlns:p14="http://schemas.microsoft.com/office/powerpoint/2010/main" val="2170559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fade">
                                      <p:cBhvr>
                                        <p:cTn id="7" dur="1000"/>
                                        <p:tgtEl>
                                          <p:spTgt spid="3">
                                            <p:txEl>
                                              <p:pRg st="9" end="9"/>
                                            </p:txEl>
                                          </p:spTgt>
                                        </p:tgtEl>
                                      </p:cBhvr>
                                    </p:animEffect>
                                    <p:anim calcmode="lin" valueType="num">
                                      <p:cBhvr>
                                        <p:cTn id="8"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4"/>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2" y="533401"/>
            <a:ext cx="8534400" cy="787400"/>
          </a:xfrm>
        </p:spPr>
        <p:txBody>
          <a:bodyPr>
            <a:normAutofit/>
          </a:bodyPr>
          <a:lstStyle/>
          <a:p>
            <a:r>
              <a:rPr lang="en-US" altLang="zh-CN"/>
              <a:t>Streaming on unbounded data</a:t>
            </a:r>
            <a:endParaRPr lang="zh-CN" altLang="en-US"/>
          </a:p>
        </p:txBody>
      </p:sp>
      <p:sp>
        <p:nvSpPr>
          <p:cNvPr id="3" name="内容占位符 2"/>
          <p:cNvSpPr>
            <a:spLocks noGrp="1"/>
          </p:cNvSpPr>
          <p:nvPr>
            <p:ph idx="1"/>
          </p:nvPr>
        </p:nvSpPr>
        <p:spPr>
          <a:xfrm>
            <a:off x="684212" y="1701800"/>
            <a:ext cx="8534400" cy="4262967"/>
          </a:xfrm>
        </p:spPr>
        <p:txBody>
          <a:bodyPr>
            <a:normAutofit/>
          </a:bodyPr>
          <a:lstStyle/>
          <a:p>
            <a:r>
              <a:rPr lang="en-US" altLang="zh-CN"/>
              <a:t>Allowed </a:t>
            </a:r>
            <a:r>
              <a:rPr lang="en-US" altLang="zh-CN" smtClean="0"/>
              <a:t>Lateness</a:t>
            </a:r>
          </a:p>
          <a:p>
            <a:endParaRPr lang="en-US" altLang="zh-CN"/>
          </a:p>
          <a:p>
            <a:pPr marL="0" indent="0">
              <a:buNone/>
            </a:pPr>
            <a:r>
              <a:rPr lang="en-US" altLang="zh-CN"/>
              <a:t>PCollection&lt;KV&lt;Team, Integer&gt;&gt; totals = input</a:t>
            </a:r>
            <a:br>
              <a:rPr lang="en-US" altLang="zh-CN"/>
            </a:br>
            <a:r>
              <a:rPr lang="en-US" altLang="zh-CN"/>
              <a:t>.apply(Window.into(FixedWindows.of(TWO_MINUTES))</a:t>
            </a:r>
            <a:br>
              <a:rPr lang="en-US" altLang="zh-CN"/>
            </a:br>
            <a:r>
              <a:rPr lang="en-US" altLang="zh-CN"/>
              <a:t>.triggering(</a:t>
            </a:r>
            <a:br>
              <a:rPr lang="en-US" altLang="zh-CN"/>
            </a:br>
            <a:r>
              <a:rPr lang="en-US" altLang="zh-CN"/>
              <a:t>AfterWatermark()</a:t>
            </a:r>
            <a:br>
              <a:rPr lang="en-US" altLang="zh-CN"/>
            </a:br>
            <a:r>
              <a:rPr lang="en-US" altLang="zh-CN"/>
              <a:t>.withEarlyFirings(AlignedDelay(ONE_MINUTE))</a:t>
            </a:r>
            <a:br>
              <a:rPr lang="en-US" altLang="zh-CN"/>
            </a:br>
            <a:r>
              <a:rPr lang="en-US" altLang="zh-CN"/>
              <a:t>.withLateFirings(AfterCount(1)))</a:t>
            </a:r>
            <a:br>
              <a:rPr lang="en-US" altLang="zh-CN"/>
            </a:br>
            <a:r>
              <a:rPr lang="en-US" altLang="zh-CN">
                <a:solidFill>
                  <a:srgbClr val="FFC000"/>
                </a:solidFill>
              </a:rPr>
              <a:t>.withAllowedLateness(ONE_MINUTE))</a:t>
            </a:r>
            <a:r>
              <a:rPr lang="en-US" altLang="zh-CN"/>
              <a:t/>
            </a:r>
            <a:br>
              <a:rPr lang="en-US" altLang="zh-CN"/>
            </a:br>
            <a:r>
              <a:rPr lang="en-US" altLang="zh-CN"/>
              <a:t>.apply(Sum.integersPerKey());</a:t>
            </a:r>
            <a:br>
              <a:rPr lang="en-US" altLang="zh-CN"/>
            </a:br>
            <a:r>
              <a:rPr lang="en-US" altLang="zh-CN"/>
              <a:t/>
            </a:r>
            <a:br>
              <a:rPr lang="en-US" altLang="zh-CN"/>
            </a:br>
            <a:endParaRPr lang="zh-CN" altLang="en-US"/>
          </a:p>
        </p:txBody>
      </p:sp>
      <p:pic>
        <p:nvPicPr>
          <p:cNvPr id="5" name="stsy_021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84212" y="1454704"/>
            <a:ext cx="8534400" cy="5301696"/>
          </a:xfrm>
          <a:prstGeom prst="rect">
            <a:avLst/>
          </a:prstGeom>
        </p:spPr>
      </p:pic>
    </p:spTree>
    <p:extLst>
      <p:ext uri="{BB962C8B-B14F-4D97-AF65-F5344CB8AC3E}">
        <p14:creationId xmlns:p14="http://schemas.microsoft.com/office/powerpoint/2010/main" val="2093658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5"/>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1757815" y="2011587"/>
            <a:ext cx="6905625" cy="4743450"/>
          </a:xfrm>
          <a:prstGeom prst="rect">
            <a:avLst/>
          </a:prstGeom>
        </p:spPr>
      </p:pic>
      <p:sp>
        <p:nvSpPr>
          <p:cNvPr id="2" name="标题 1"/>
          <p:cNvSpPr>
            <a:spLocks noGrp="1"/>
          </p:cNvSpPr>
          <p:nvPr>
            <p:ph type="title"/>
          </p:nvPr>
        </p:nvSpPr>
        <p:spPr>
          <a:xfrm>
            <a:off x="684212" y="533401"/>
            <a:ext cx="8534400" cy="787400"/>
          </a:xfrm>
        </p:spPr>
        <p:txBody>
          <a:bodyPr>
            <a:normAutofit/>
          </a:bodyPr>
          <a:lstStyle/>
          <a:p>
            <a:r>
              <a:rPr lang="en-US" altLang="zh-CN"/>
              <a:t>Streaming on unbounded </a:t>
            </a:r>
            <a:r>
              <a:rPr lang="en-US" altLang="zh-CN" smtClean="0"/>
              <a:t>data</a:t>
            </a:r>
            <a:endParaRPr lang="zh-CN" altLang="en-US"/>
          </a:p>
        </p:txBody>
      </p:sp>
      <p:sp>
        <p:nvSpPr>
          <p:cNvPr id="3" name="内容占位符 2"/>
          <p:cNvSpPr>
            <a:spLocks noGrp="1"/>
          </p:cNvSpPr>
          <p:nvPr>
            <p:ph idx="1"/>
          </p:nvPr>
        </p:nvSpPr>
        <p:spPr>
          <a:xfrm>
            <a:off x="684212" y="1701800"/>
            <a:ext cx="8534400" cy="4262967"/>
          </a:xfrm>
        </p:spPr>
        <p:txBody>
          <a:bodyPr>
            <a:normAutofit/>
          </a:bodyPr>
          <a:lstStyle/>
          <a:p>
            <a:r>
              <a:rPr lang="en-US" altLang="zh-CN" smtClean="0">
                <a:solidFill>
                  <a:srgbClr val="FFC000"/>
                </a:solidFill>
              </a:rPr>
              <a:t>Watermark calculate</a:t>
            </a:r>
          </a:p>
          <a:p>
            <a:endParaRPr lang="en-US" altLang="zh-CN" smtClean="0">
              <a:solidFill>
                <a:srgbClr val="FFC000"/>
              </a:solidFill>
            </a:endParaRPr>
          </a:p>
          <a:p>
            <a:endParaRPr lang="en-US" altLang="zh-CN">
              <a:solidFill>
                <a:srgbClr val="FFC000"/>
              </a:solidFill>
            </a:endParaRPr>
          </a:p>
          <a:p>
            <a:endParaRPr lang="en-US" altLang="zh-CN" smtClean="0">
              <a:solidFill>
                <a:srgbClr val="FFC000"/>
              </a:solidFill>
            </a:endParaRPr>
          </a:p>
          <a:p>
            <a:endParaRPr lang="en-US" altLang="zh-CN">
              <a:solidFill>
                <a:srgbClr val="FFC000"/>
              </a:solidFill>
            </a:endParaRPr>
          </a:p>
          <a:p>
            <a:endParaRPr lang="en-US" altLang="zh-CN" smtClean="0">
              <a:solidFill>
                <a:srgbClr val="FFC000"/>
              </a:solidFill>
            </a:endParaRPr>
          </a:p>
          <a:p>
            <a:endParaRPr lang="en-US" altLang="zh-CN">
              <a:solidFill>
                <a:srgbClr val="FFC000"/>
              </a:solidFill>
            </a:endParaRPr>
          </a:p>
          <a:p>
            <a:endParaRPr lang="en-US" altLang="zh-CN" smtClean="0">
              <a:solidFill>
                <a:srgbClr val="FFC000"/>
              </a:solidFill>
            </a:endParaRPr>
          </a:p>
          <a:p>
            <a:endParaRPr lang="en-US" altLang="zh-CN">
              <a:solidFill>
                <a:srgbClr val="FFC000"/>
              </a:solidFill>
            </a:endParaRPr>
          </a:p>
          <a:p>
            <a:endParaRPr lang="en-US" altLang="zh-CN" smtClean="0">
              <a:solidFill>
                <a:srgbClr val="FFC000"/>
              </a:solidFill>
            </a:endParaRPr>
          </a:p>
        </p:txBody>
      </p:sp>
      <p:pic>
        <p:nvPicPr>
          <p:cNvPr id="4" name="图片 3"/>
          <p:cNvPicPr>
            <a:picLocks noChangeAspect="1"/>
          </p:cNvPicPr>
          <p:nvPr/>
        </p:nvPicPr>
        <p:blipFill>
          <a:blip r:embed="rId4"/>
          <a:stretch>
            <a:fillRect/>
          </a:stretch>
        </p:blipFill>
        <p:spPr>
          <a:xfrm>
            <a:off x="7672037" y="2011586"/>
            <a:ext cx="4118428" cy="2943225"/>
          </a:xfrm>
          <a:prstGeom prst="rect">
            <a:avLst/>
          </a:prstGeom>
        </p:spPr>
      </p:pic>
      <p:pic>
        <p:nvPicPr>
          <p:cNvPr id="7" name="图片 6"/>
          <p:cNvPicPr>
            <a:picLocks noChangeAspect="1"/>
          </p:cNvPicPr>
          <p:nvPr/>
        </p:nvPicPr>
        <p:blipFill>
          <a:blip r:embed="rId5"/>
          <a:stretch>
            <a:fillRect/>
          </a:stretch>
        </p:blipFill>
        <p:spPr>
          <a:xfrm>
            <a:off x="171573" y="2011586"/>
            <a:ext cx="7237795" cy="4743451"/>
          </a:xfrm>
          <a:prstGeom prst="rect">
            <a:avLst/>
          </a:prstGeom>
        </p:spPr>
      </p:pic>
      <p:sp>
        <p:nvSpPr>
          <p:cNvPr id="8" name="圆角矩形 7"/>
          <p:cNvSpPr/>
          <p:nvPr/>
        </p:nvSpPr>
        <p:spPr>
          <a:xfrm>
            <a:off x="8124669" y="5381469"/>
            <a:ext cx="3162924" cy="1154242"/>
          </a:xfrm>
          <a:prstGeom prst="roundRect">
            <a:avLst/>
          </a:prstGeom>
          <a:solidFill>
            <a:schemeClr val="tx1">
              <a:lumMod val="8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mtClean="0">
                <a:ln w="0"/>
                <a:solidFill>
                  <a:schemeClr val="accent1"/>
                </a:solidFill>
                <a:effectLst>
                  <a:outerShdw blurRad="38100" dist="25400" dir="5400000" algn="ctr" rotWithShape="0">
                    <a:srgbClr val="6E747A">
                      <a:alpha val="43000"/>
                    </a:srgbClr>
                  </a:outerShdw>
                </a:effectLst>
              </a:rPr>
              <a:t>单并行度</a:t>
            </a:r>
            <a:endParaRPr lang="zh-CN" alt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750227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extLst>
              <p:ext uri="{D42A27DB-BD31-4B8C-83A1-F6EECF244321}">
                <p14:modId xmlns:p14="http://schemas.microsoft.com/office/powerpoint/2010/main" val="3742154424"/>
              </p:ext>
            </p:extLst>
          </p:nvPr>
        </p:nvGraphicFramePr>
        <p:xfrm>
          <a:off x="-585788" y="901700"/>
          <a:ext cx="10047288" cy="5283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972047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2" y="533401"/>
            <a:ext cx="8534400" cy="787400"/>
          </a:xfrm>
        </p:spPr>
        <p:txBody>
          <a:bodyPr>
            <a:normAutofit/>
          </a:bodyPr>
          <a:lstStyle/>
          <a:p>
            <a:r>
              <a:rPr lang="en-US" altLang="zh-CN"/>
              <a:t>Streaming on unbounded data</a:t>
            </a:r>
            <a:endParaRPr lang="zh-CN" altLang="en-US"/>
          </a:p>
        </p:txBody>
      </p:sp>
      <p:sp>
        <p:nvSpPr>
          <p:cNvPr id="3" name="内容占位符 2"/>
          <p:cNvSpPr>
            <a:spLocks noGrp="1"/>
          </p:cNvSpPr>
          <p:nvPr>
            <p:ph idx="1"/>
          </p:nvPr>
        </p:nvSpPr>
        <p:spPr>
          <a:xfrm>
            <a:off x="684212" y="1701800"/>
            <a:ext cx="8534400" cy="4262967"/>
          </a:xfrm>
        </p:spPr>
        <p:txBody>
          <a:bodyPr>
            <a:normAutofit/>
          </a:bodyPr>
          <a:lstStyle/>
          <a:p>
            <a:r>
              <a:rPr lang="en-US" altLang="zh-CN" smtClean="0"/>
              <a:t>Accumulation</a:t>
            </a:r>
          </a:p>
          <a:p>
            <a:pPr lvl="1"/>
            <a:r>
              <a:rPr lang="en-US" altLang="zh-CN" smtClean="0"/>
              <a:t>Discarding</a:t>
            </a:r>
          </a:p>
          <a:p>
            <a:pPr lvl="2"/>
            <a:r>
              <a:rPr lang="en-US" altLang="zh-CN" smtClean="0"/>
              <a:t>state discarded</a:t>
            </a:r>
          </a:p>
          <a:p>
            <a:pPr lvl="2"/>
            <a:r>
              <a:rPr lang="en-US" altLang="zh-CN"/>
              <a:t>Downstream </a:t>
            </a:r>
            <a:r>
              <a:rPr lang="en-US" altLang="zh-CN" smtClean="0"/>
              <a:t>sum accumulation itself</a:t>
            </a:r>
            <a:endParaRPr lang="en-US" altLang="zh-CN"/>
          </a:p>
          <a:p>
            <a:pPr lvl="1"/>
            <a:r>
              <a:rPr lang="en-US" altLang="zh-CN" smtClean="0"/>
              <a:t>Accumulating</a:t>
            </a:r>
          </a:p>
          <a:p>
            <a:pPr lvl="2"/>
            <a:r>
              <a:rPr lang="en-US" altLang="zh-CN"/>
              <a:t>stored </a:t>
            </a:r>
            <a:r>
              <a:rPr lang="en-US" altLang="zh-CN" smtClean="0"/>
              <a:t>state</a:t>
            </a:r>
          </a:p>
          <a:p>
            <a:pPr lvl="2"/>
            <a:r>
              <a:rPr lang="en-US" altLang="zh-CN"/>
              <a:t> simply overwrite previous </a:t>
            </a:r>
            <a:r>
              <a:rPr lang="en-US" altLang="zh-CN" smtClean="0"/>
              <a:t>results</a:t>
            </a:r>
            <a:endParaRPr lang="en-US" altLang="zh-CN"/>
          </a:p>
          <a:p>
            <a:pPr lvl="1"/>
            <a:r>
              <a:rPr lang="en-US" altLang="zh-CN"/>
              <a:t>Accumulating and </a:t>
            </a:r>
            <a:r>
              <a:rPr lang="en-US" altLang="zh-CN" smtClean="0"/>
              <a:t>retracting</a:t>
            </a:r>
          </a:p>
          <a:p>
            <a:pPr lvl="2"/>
            <a:r>
              <a:rPr lang="en-US" altLang="zh-CN"/>
              <a:t>stored state and retracting previous </a:t>
            </a:r>
            <a:r>
              <a:rPr lang="en-US" altLang="zh-CN" smtClean="0"/>
              <a:t> reesult</a:t>
            </a:r>
            <a:endParaRPr lang="en-US" altLang="zh-CN"/>
          </a:p>
          <a:p>
            <a:pPr lvl="2"/>
            <a:r>
              <a:rPr lang="en-US" altLang="zh-CN"/>
              <a:t>“I </a:t>
            </a:r>
            <a:r>
              <a:rPr lang="en-US" altLang="zh-CN" smtClean="0"/>
              <a:t>previously told </a:t>
            </a:r>
            <a:r>
              <a:rPr lang="en-US" altLang="zh-CN"/>
              <a:t>you the result was </a:t>
            </a:r>
            <a:r>
              <a:rPr lang="en-US" altLang="zh-CN" i="1"/>
              <a:t>X</a:t>
            </a:r>
            <a:r>
              <a:rPr lang="en-US" altLang="zh-CN"/>
              <a:t>, but I was wrong. Get rid of the </a:t>
            </a:r>
            <a:r>
              <a:rPr lang="en-US" altLang="zh-CN" i="1"/>
              <a:t>X </a:t>
            </a:r>
            <a:r>
              <a:rPr lang="en-US" altLang="zh-CN"/>
              <a:t>I told you last </a:t>
            </a:r>
            <a:r>
              <a:rPr lang="en-US" altLang="zh-CN" smtClean="0"/>
              <a:t>time, and </a:t>
            </a:r>
            <a:r>
              <a:rPr lang="en-US" altLang="zh-CN"/>
              <a:t>replace it with </a:t>
            </a:r>
            <a:r>
              <a:rPr lang="en-US" altLang="zh-CN" i="1"/>
              <a:t>Y</a:t>
            </a:r>
            <a:r>
              <a:rPr lang="en-US" altLang="zh-CN" smtClean="0"/>
              <a:t>.”</a:t>
            </a:r>
            <a:endParaRPr lang="zh-CN" altLang="en-US"/>
          </a:p>
        </p:txBody>
      </p:sp>
      <p:pic>
        <p:nvPicPr>
          <p:cNvPr id="4" name="图片 3"/>
          <p:cNvPicPr>
            <a:picLocks noChangeAspect="1"/>
          </p:cNvPicPr>
          <p:nvPr/>
        </p:nvPicPr>
        <p:blipFill>
          <a:blip r:embed="rId3"/>
          <a:stretch>
            <a:fillRect/>
          </a:stretch>
        </p:blipFill>
        <p:spPr>
          <a:xfrm>
            <a:off x="684212" y="1577975"/>
            <a:ext cx="11289054" cy="2902018"/>
          </a:xfrm>
          <a:prstGeom prst="rect">
            <a:avLst/>
          </a:prstGeom>
        </p:spPr>
      </p:pic>
      <p:pic>
        <p:nvPicPr>
          <p:cNvPr id="6" name="图片 5"/>
          <p:cNvPicPr>
            <a:picLocks noChangeAspect="1"/>
          </p:cNvPicPr>
          <p:nvPr/>
        </p:nvPicPr>
        <p:blipFill>
          <a:blip r:embed="rId4"/>
          <a:stretch>
            <a:fillRect/>
          </a:stretch>
        </p:blipFill>
        <p:spPr>
          <a:xfrm>
            <a:off x="1183880" y="4845050"/>
            <a:ext cx="5057775" cy="1638300"/>
          </a:xfrm>
          <a:prstGeom prst="rect">
            <a:avLst/>
          </a:prstGeom>
        </p:spPr>
      </p:pic>
      <p:pic>
        <p:nvPicPr>
          <p:cNvPr id="7" name="图片 6"/>
          <p:cNvPicPr>
            <a:picLocks noChangeAspect="1"/>
          </p:cNvPicPr>
          <p:nvPr/>
        </p:nvPicPr>
        <p:blipFill>
          <a:blip r:embed="rId5"/>
          <a:stretch>
            <a:fillRect/>
          </a:stretch>
        </p:blipFill>
        <p:spPr>
          <a:xfrm>
            <a:off x="6465435" y="4868862"/>
            <a:ext cx="5095875" cy="1590675"/>
          </a:xfrm>
          <a:prstGeom prst="rect">
            <a:avLst/>
          </a:prstGeom>
        </p:spPr>
      </p:pic>
    </p:spTree>
    <p:extLst>
      <p:ext uri="{BB962C8B-B14F-4D97-AF65-F5344CB8AC3E}">
        <p14:creationId xmlns:p14="http://schemas.microsoft.com/office/powerpoint/2010/main" val="2272459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2" y="533401"/>
            <a:ext cx="8534400" cy="787400"/>
          </a:xfrm>
        </p:spPr>
        <p:txBody>
          <a:bodyPr>
            <a:normAutofit/>
          </a:bodyPr>
          <a:lstStyle/>
          <a:p>
            <a:r>
              <a:rPr lang="en-US" altLang="zh-CN" smtClean="0"/>
              <a:t>Summary</a:t>
            </a:r>
            <a:endParaRPr lang="zh-CN" altLang="en-US"/>
          </a:p>
        </p:txBody>
      </p:sp>
      <p:sp>
        <p:nvSpPr>
          <p:cNvPr id="6" name="内容占位符 2"/>
          <p:cNvSpPr>
            <a:spLocks noGrp="1"/>
          </p:cNvSpPr>
          <p:nvPr>
            <p:ph idx="1"/>
          </p:nvPr>
        </p:nvSpPr>
        <p:spPr>
          <a:xfrm>
            <a:off x="684212" y="1701800"/>
            <a:ext cx="8534400" cy="4262967"/>
          </a:xfrm>
        </p:spPr>
        <p:txBody>
          <a:bodyPr>
            <a:normAutofit fontScale="92500" lnSpcReduction="10000"/>
          </a:bodyPr>
          <a:lstStyle/>
          <a:p>
            <a:r>
              <a:rPr lang="en-US" altLang="zh-CN"/>
              <a:t>major </a:t>
            </a:r>
            <a:r>
              <a:rPr lang="en-US" altLang="zh-CN" smtClean="0"/>
              <a:t>concepts</a:t>
            </a:r>
          </a:p>
          <a:p>
            <a:pPr lvl="1"/>
            <a:r>
              <a:rPr lang="en-US" altLang="zh-CN"/>
              <a:t>Event time versus processing </a:t>
            </a:r>
            <a:r>
              <a:rPr lang="en-US" altLang="zh-CN" smtClean="0"/>
              <a:t>time</a:t>
            </a:r>
          </a:p>
          <a:p>
            <a:pPr lvl="1"/>
            <a:r>
              <a:rPr lang="en-US" altLang="zh-CN" smtClean="0"/>
              <a:t>Windowing</a:t>
            </a:r>
          </a:p>
          <a:p>
            <a:pPr lvl="1"/>
            <a:r>
              <a:rPr lang="en-US" altLang="zh-CN" smtClean="0"/>
              <a:t>Triggers</a:t>
            </a:r>
          </a:p>
          <a:p>
            <a:pPr lvl="1"/>
            <a:r>
              <a:rPr lang="en-US" altLang="zh-CN" smtClean="0"/>
              <a:t>Watermarks</a:t>
            </a:r>
          </a:p>
          <a:p>
            <a:pPr lvl="1"/>
            <a:r>
              <a:rPr lang="en-US" altLang="zh-CN" smtClean="0"/>
              <a:t>Accumulation</a:t>
            </a:r>
          </a:p>
          <a:p>
            <a:r>
              <a:rPr lang="en-US" altLang="zh-CN"/>
              <a:t>four </a:t>
            </a:r>
            <a:r>
              <a:rPr lang="en-US" altLang="zh-CN" smtClean="0"/>
              <a:t>questions</a:t>
            </a:r>
          </a:p>
          <a:p>
            <a:pPr lvl="1"/>
            <a:r>
              <a:rPr lang="en-US" altLang="zh-CN"/>
              <a:t>What results are calculated</a:t>
            </a:r>
            <a:r>
              <a:rPr lang="en-US" altLang="zh-CN" smtClean="0"/>
              <a:t>?  (Trasformation)</a:t>
            </a:r>
          </a:p>
          <a:p>
            <a:pPr lvl="1"/>
            <a:r>
              <a:rPr lang="en-US" altLang="zh-CN"/>
              <a:t>Where in event time are results calculated</a:t>
            </a:r>
            <a:r>
              <a:rPr lang="en-US" altLang="zh-CN" smtClean="0"/>
              <a:t>? (windowing)</a:t>
            </a:r>
          </a:p>
          <a:p>
            <a:pPr lvl="1"/>
            <a:r>
              <a:rPr lang="en-US" altLang="zh-CN"/>
              <a:t>When in processing time are results materialized? </a:t>
            </a:r>
            <a:r>
              <a:rPr lang="en-US" altLang="zh-CN" smtClean="0"/>
              <a:t> (triggers,watermarks)</a:t>
            </a:r>
          </a:p>
          <a:p>
            <a:pPr lvl="1"/>
            <a:r>
              <a:rPr lang="en-US" altLang="zh-CN"/>
              <a:t>How do refinements of results relate?(accumulation)</a:t>
            </a:r>
            <a:endParaRPr lang="zh-CN" altLang="en-US"/>
          </a:p>
        </p:txBody>
      </p:sp>
      <p:pic>
        <p:nvPicPr>
          <p:cNvPr id="4" name="图片 3"/>
          <p:cNvPicPr>
            <a:picLocks noChangeAspect="1"/>
          </p:cNvPicPr>
          <p:nvPr/>
        </p:nvPicPr>
        <p:blipFill>
          <a:blip r:embed="rId3"/>
          <a:stretch>
            <a:fillRect/>
          </a:stretch>
        </p:blipFill>
        <p:spPr>
          <a:xfrm>
            <a:off x="684212" y="1158608"/>
            <a:ext cx="8296031" cy="5568764"/>
          </a:xfrm>
          <a:prstGeom prst="rect">
            <a:avLst/>
          </a:prstGeom>
        </p:spPr>
      </p:pic>
      <p:pic>
        <p:nvPicPr>
          <p:cNvPr id="5" name="图片 4"/>
          <p:cNvPicPr>
            <a:picLocks noChangeAspect="1"/>
          </p:cNvPicPr>
          <p:nvPr/>
        </p:nvPicPr>
        <p:blipFill>
          <a:blip r:embed="rId4"/>
          <a:stretch>
            <a:fillRect/>
          </a:stretch>
        </p:blipFill>
        <p:spPr>
          <a:xfrm>
            <a:off x="529772" y="1844768"/>
            <a:ext cx="11125200" cy="4457700"/>
          </a:xfrm>
          <a:prstGeom prst="rect">
            <a:avLst/>
          </a:prstGeom>
        </p:spPr>
      </p:pic>
    </p:spTree>
    <p:extLst>
      <p:ext uri="{BB962C8B-B14F-4D97-AF65-F5344CB8AC3E}">
        <p14:creationId xmlns:p14="http://schemas.microsoft.com/office/powerpoint/2010/main" val="1487974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2" y="533401"/>
            <a:ext cx="8534400" cy="787400"/>
          </a:xfrm>
        </p:spPr>
        <p:txBody>
          <a:bodyPr>
            <a:normAutofit/>
          </a:bodyPr>
          <a:lstStyle/>
          <a:p>
            <a:r>
              <a:rPr lang="en-US" altLang="zh-CN" smtClean="0"/>
              <a:t>Watermarks</a:t>
            </a:r>
            <a:endParaRPr lang="zh-CN" altLang="en-US"/>
          </a:p>
        </p:txBody>
      </p:sp>
      <p:sp>
        <p:nvSpPr>
          <p:cNvPr id="3" name="内容占位符 2"/>
          <p:cNvSpPr>
            <a:spLocks noGrp="1"/>
          </p:cNvSpPr>
          <p:nvPr>
            <p:ph idx="1"/>
          </p:nvPr>
        </p:nvSpPr>
        <p:spPr>
          <a:xfrm>
            <a:off x="684212" y="1701800"/>
            <a:ext cx="8534400" cy="4262967"/>
          </a:xfrm>
        </p:spPr>
        <p:txBody>
          <a:bodyPr/>
          <a:lstStyle/>
          <a:p>
            <a:r>
              <a:rPr lang="en-US" altLang="zh-CN" smtClean="0"/>
              <a:t>Watermark</a:t>
            </a:r>
            <a:r>
              <a:rPr lang="zh-CN" altLang="en-US"/>
              <a:t> </a:t>
            </a:r>
            <a:r>
              <a:rPr lang="en-US" altLang="zh-CN" smtClean="0"/>
              <a:t>definition</a:t>
            </a:r>
          </a:p>
          <a:p>
            <a:r>
              <a:rPr lang="en-US" altLang="zh-CN" smtClean="0"/>
              <a:t>Watermark</a:t>
            </a:r>
            <a:r>
              <a:rPr lang="zh-CN" altLang="en-US"/>
              <a:t> </a:t>
            </a:r>
            <a:r>
              <a:rPr lang="en-US" altLang="zh-CN" smtClean="0"/>
              <a:t>creation</a:t>
            </a:r>
          </a:p>
          <a:p>
            <a:r>
              <a:rPr lang="en-US" altLang="zh-CN"/>
              <a:t>Watermark Propagation</a:t>
            </a:r>
          </a:p>
          <a:p>
            <a:r>
              <a:rPr lang="en-US" altLang="zh-CN" smtClean="0"/>
              <a:t>Processing-Time Watermarks</a:t>
            </a:r>
          </a:p>
          <a:p>
            <a:r>
              <a:rPr lang="en-US" altLang="zh-CN" smtClean="0"/>
              <a:t>Summary</a:t>
            </a:r>
          </a:p>
        </p:txBody>
      </p:sp>
    </p:spTree>
    <p:extLst>
      <p:ext uri="{BB962C8B-B14F-4D97-AF65-F5344CB8AC3E}">
        <p14:creationId xmlns:p14="http://schemas.microsoft.com/office/powerpoint/2010/main" val="269991210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2" y="533401"/>
            <a:ext cx="8534400" cy="787400"/>
          </a:xfrm>
        </p:spPr>
        <p:txBody>
          <a:bodyPr>
            <a:normAutofit/>
          </a:bodyPr>
          <a:lstStyle/>
          <a:p>
            <a:r>
              <a:rPr lang="en-US" altLang="zh-CN" smtClean="0"/>
              <a:t>Watermark</a:t>
            </a:r>
            <a:endParaRPr lang="zh-CN" altLang="en-US"/>
          </a:p>
        </p:txBody>
      </p:sp>
      <p:sp>
        <p:nvSpPr>
          <p:cNvPr id="3" name="内容占位符 2"/>
          <p:cNvSpPr>
            <a:spLocks noGrp="1"/>
          </p:cNvSpPr>
          <p:nvPr>
            <p:ph idx="1"/>
          </p:nvPr>
        </p:nvSpPr>
        <p:spPr>
          <a:xfrm>
            <a:off x="684212" y="1701800"/>
            <a:ext cx="8534400" cy="4262967"/>
          </a:xfrm>
        </p:spPr>
        <p:txBody>
          <a:bodyPr>
            <a:normAutofit/>
          </a:bodyPr>
          <a:lstStyle/>
          <a:p>
            <a:r>
              <a:rPr lang="en-US" altLang="zh-CN"/>
              <a:t>how watermarks are created at </a:t>
            </a:r>
            <a:r>
              <a:rPr lang="en-US" altLang="zh-CN" smtClean="0"/>
              <a:t>the point </a:t>
            </a:r>
            <a:r>
              <a:rPr lang="en-US" altLang="zh-CN"/>
              <a:t>of data </a:t>
            </a:r>
            <a:r>
              <a:rPr lang="en-US" altLang="zh-CN" smtClean="0"/>
              <a:t>ingress</a:t>
            </a:r>
          </a:p>
          <a:p>
            <a:r>
              <a:rPr lang="en-US" altLang="zh-CN" smtClean="0"/>
              <a:t>how </a:t>
            </a:r>
            <a:r>
              <a:rPr lang="en-US" altLang="zh-CN"/>
              <a:t>they propagate through a data processing </a:t>
            </a:r>
            <a:r>
              <a:rPr lang="en-US" altLang="zh-CN" smtClean="0"/>
              <a:t>pipeline</a:t>
            </a:r>
          </a:p>
          <a:p>
            <a:r>
              <a:rPr lang="en-US" altLang="zh-CN" smtClean="0"/>
              <a:t>how </a:t>
            </a:r>
            <a:r>
              <a:rPr lang="en-US" altLang="zh-CN"/>
              <a:t>they affect output </a:t>
            </a:r>
            <a:r>
              <a:rPr lang="en-US" altLang="zh-CN" smtClean="0"/>
              <a:t>timestamps</a:t>
            </a:r>
          </a:p>
          <a:p>
            <a:r>
              <a:rPr lang="en-US" altLang="zh-CN"/>
              <a:t>We also demonstrate how watermarks preserve</a:t>
            </a:r>
            <a:br>
              <a:rPr lang="en-US" altLang="zh-CN"/>
            </a:br>
            <a:r>
              <a:rPr lang="en-US" altLang="zh-CN"/>
              <a:t>the guarantees that are necessary for answering the questions of </a:t>
            </a:r>
            <a:r>
              <a:rPr lang="en-US" altLang="zh-CN" i="1"/>
              <a:t>where </a:t>
            </a:r>
            <a:r>
              <a:rPr lang="en-US" altLang="zh-CN"/>
              <a:t>in event-time</a:t>
            </a:r>
            <a:br>
              <a:rPr lang="en-US" altLang="zh-CN"/>
            </a:br>
            <a:r>
              <a:rPr lang="en-US" altLang="zh-CN"/>
              <a:t>data are processed and </a:t>
            </a:r>
            <a:r>
              <a:rPr lang="en-US" altLang="zh-CN" i="1"/>
              <a:t>when </a:t>
            </a:r>
            <a:r>
              <a:rPr lang="en-US" altLang="zh-CN"/>
              <a:t>it is materialized, while dealing with unbounded data</a:t>
            </a:r>
            <a:r>
              <a:rPr lang="en-US" altLang="zh-CN" smtClean="0"/>
              <a:t>.</a:t>
            </a:r>
            <a:endParaRPr lang="zh-CN" altLang="en-US"/>
          </a:p>
        </p:txBody>
      </p:sp>
    </p:spTree>
    <p:extLst>
      <p:ext uri="{BB962C8B-B14F-4D97-AF65-F5344CB8AC3E}">
        <p14:creationId xmlns:p14="http://schemas.microsoft.com/office/powerpoint/2010/main" val="22003416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2" y="533401"/>
            <a:ext cx="8534400" cy="787400"/>
          </a:xfrm>
        </p:spPr>
        <p:txBody>
          <a:bodyPr>
            <a:normAutofit/>
          </a:bodyPr>
          <a:lstStyle/>
          <a:p>
            <a:r>
              <a:rPr lang="en-US" altLang="zh-CN" smtClean="0"/>
              <a:t>Watermark definition</a:t>
            </a:r>
            <a:endParaRPr lang="zh-CN" altLang="en-US"/>
          </a:p>
        </p:txBody>
      </p:sp>
      <p:sp>
        <p:nvSpPr>
          <p:cNvPr id="3" name="内容占位符 2"/>
          <p:cNvSpPr>
            <a:spLocks noGrp="1"/>
          </p:cNvSpPr>
          <p:nvPr>
            <p:ph idx="1"/>
          </p:nvPr>
        </p:nvSpPr>
        <p:spPr>
          <a:xfrm>
            <a:off x="684212" y="1701800"/>
            <a:ext cx="8534400" cy="4262967"/>
          </a:xfrm>
        </p:spPr>
        <p:txBody>
          <a:bodyPr>
            <a:normAutofit/>
          </a:bodyPr>
          <a:lstStyle/>
          <a:p>
            <a:r>
              <a:rPr lang="en-US" altLang="zh-CN"/>
              <a:t>when it is safe to call an event-time window </a:t>
            </a:r>
            <a:r>
              <a:rPr lang="en-US" altLang="zh-CN" smtClean="0"/>
              <a:t>closed</a:t>
            </a:r>
            <a:r>
              <a:rPr lang="zh-CN" altLang="en-US" smtClean="0"/>
              <a:t>？</a:t>
            </a:r>
            <a:endParaRPr lang="en-US" altLang="zh-CN" smtClean="0"/>
          </a:p>
          <a:p>
            <a:r>
              <a:rPr lang="en-US" altLang="zh-CN"/>
              <a:t> each message has an associated </a:t>
            </a:r>
            <a:r>
              <a:rPr lang="en-US" altLang="zh-CN" smtClean="0"/>
              <a:t>logical event timestamp</a:t>
            </a:r>
          </a:p>
          <a:p>
            <a:r>
              <a:rPr lang="en-US" altLang="zh-CN"/>
              <a:t>define the watermark</a:t>
            </a:r>
            <a:r>
              <a:rPr lang="en-US" altLang="zh-CN" smtClean="0"/>
              <a:t>:</a:t>
            </a:r>
            <a:endParaRPr lang="en-US" altLang="zh-CN"/>
          </a:p>
          <a:p>
            <a:pPr lvl="1"/>
            <a:r>
              <a:rPr lang="en-US" altLang="zh-CN"/>
              <a:t>The watermark is a monotonically1 increasing timestamp of the oldest work </a:t>
            </a:r>
            <a:r>
              <a:rPr lang="en-US" altLang="zh-CN" smtClean="0"/>
              <a:t>not yet completed.</a:t>
            </a:r>
          </a:p>
          <a:p>
            <a:r>
              <a:rPr lang="en-US" altLang="zh-CN"/>
              <a:t>two fundamental </a:t>
            </a:r>
            <a:r>
              <a:rPr lang="en-US" altLang="zh-CN" smtClean="0"/>
              <a:t>properties</a:t>
            </a:r>
            <a:endParaRPr lang="en-US" altLang="zh-CN"/>
          </a:p>
          <a:p>
            <a:pPr lvl="1"/>
            <a:r>
              <a:rPr lang="en-US" altLang="zh-CN" smtClean="0"/>
              <a:t>Completeness</a:t>
            </a:r>
          </a:p>
          <a:p>
            <a:pPr lvl="1"/>
            <a:r>
              <a:rPr lang="en-US" altLang="zh-CN" i="1" smtClean="0"/>
              <a:t>Visibility</a:t>
            </a:r>
            <a:endParaRPr lang="zh-CN" altLang="en-US"/>
          </a:p>
        </p:txBody>
      </p:sp>
      <p:pic>
        <p:nvPicPr>
          <p:cNvPr id="4" name="stsy_030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84212" y="2005542"/>
            <a:ext cx="10658007" cy="3959225"/>
          </a:xfrm>
          <a:prstGeom prst="rect">
            <a:avLst/>
          </a:prstGeom>
        </p:spPr>
      </p:pic>
    </p:spTree>
    <p:extLst>
      <p:ext uri="{BB962C8B-B14F-4D97-AF65-F5344CB8AC3E}">
        <p14:creationId xmlns:p14="http://schemas.microsoft.com/office/powerpoint/2010/main" val="3004058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4"/>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2" y="533401"/>
            <a:ext cx="8534400" cy="787400"/>
          </a:xfrm>
        </p:spPr>
        <p:txBody>
          <a:bodyPr>
            <a:normAutofit/>
          </a:bodyPr>
          <a:lstStyle/>
          <a:p>
            <a:r>
              <a:rPr lang="en-US" altLang="zh-CN"/>
              <a:t>Watermark</a:t>
            </a:r>
            <a:r>
              <a:rPr lang="zh-CN" altLang="en-US"/>
              <a:t> </a:t>
            </a:r>
            <a:r>
              <a:rPr lang="en-US" altLang="zh-CN" smtClean="0"/>
              <a:t>creation</a:t>
            </a:r>
            <a:endParaRPr lang="zh-CN" altLang="en-US"/>
          </a:p>
        </p:txBody>
      </p:sp>
      <p:sp>
        <p:nvSpPr>
          <p:cNvPr id="3" name="内容占位符 2"/>
          <p:cNvSpPr>
            <a:spLocks noGrp="1"/>
          </p:cNvSpPr>
          <p:nvPr>
            <p:ph idx="1"/>
          </p:nvPr>
        </p:nvSpPr>
        <p:spPr>
          <a:xfrm>
            <a:off x="684212" y="1701800"/>
            <a:ext cx="8534400" cy="4262967"/>
          </a:xfrm>
        </p:spPr>
        <p:txBody>
          <a:bodyPr>
            <a:normAutofit/>
          </a:bodyPr>
          <a:lstStyle/>
          <a:p>
            <a:r>
              <a:rPr lang="en-US" altLang="zh-CN"/>
              <a:t>Where do these watermarks come from</a:t>
            </a:r>
            <a:r>
              <a:rPr lang="en-US" altLang="zh-CN" smtClean="0"/>
              <a:t>?</a:t>
            </a:r>
          </a:p>
          <a:p>
            <a:pPr lvl="1"/>
            <a:r>
              <a:rPr lang="en-US" altLang="zh-CN"/>
              <a:t>assign a logical event timestamp to every message entering </a:t>
            </a:r>
            <a:r>
              <a:rPr lang="en-US" altLang="zh-CN" smtClean="0"/>
              <a:t>the pipeline from that source</a:t>
            </a:r>
          </a:p>
          <a:p>
            <a:r>
              <a:rPr lang="en-US" altLang="zh-CN"/>
              <a:t>Perfect Watermark </a:t>
            </a:r>
            <a:r>
              <a:rPr lang="en-US" altLang="zh-CN" smtClean="0"/>
              <a:t>Creation</a:t>
            </a:r>
          </a:p>
          <a:p>
            <a:pPr lvl="1"/>
            <a:r>
              <a:rPr lang="en-US" altLang="zh-CN"/>
              <a:t>Ingress </a:t>
            </a:r>
            <a:r>
              <a:rPr lang="en-US" altLang="zh-CN" smtClean="0"/>
              <a:t>timestamping</a:t>
            </a:r>
          </a:p>
          <a:p>
            <a:pPr lvl="1"/>
            <a:r>
              <a:rPr lang="en-US" altLang="zh-CN"/>
              <a:t>Static sets of time-ordered </a:t>
            </a:r>
            <a:r>
              <a:rPr lang="en-US" altLang="zh-CN" smtClean="0"/>
              <a:t>logs</a:t>
            </a:r>
          </a:p>
          <a:p>
            <a:r>
              <a:rPr lang="en-US" altLang="zh-CN"/>
              <a:t>Heuristic Watermark </a:t>
            </a:r>
            <a:r>
              <a:rPr lang="en-US" altLang="zh-CN" smtClean="0"/>
              <a:t>Creation</a:t>
            </a:r>
          </a:p>
          <a:p>
            <a:pPr lvl="1"/>
            <a:r>
              <a:rPr lang="en-US" altLang="zh-CN"/>
              <a:t>Dynamic sets of time-ordered </a:t>
            </a:r>
            <a:r>
              <a:rPr lang="en-US" altLang="zh-CN" smtClean="0"/>
              <a:t>logs</a:t>
            </a:r>
          </a:p>
          <a:p>
            <a:pPr lvl="1"/>
            <a:r>
              <a:rPr lang="en-US" altLang="zh-CN"/>
              <a:t>Google Cloud </a:t>
            </a:r>
            <a:r>
              <a:rPr lang="en-US" altLang="zh-CN" smtClean="0"/>
              <a:t>Pub/Sub</a:t>
            </a:r>
            <a:endParaRPr lang="zh-CN" altLang="en-US"/>
          </a:p>
        </p:txBody>
      </p:sp>
    </p:spTree>
    <p:extLst>
      <p:ext uri="{BB962C8B-B14F-4D97-AF65-F5344CB8AC3E}">
        <p14:creationId xmlns:p14="http://schemas.microsoft.com/office/powerpoint/2010/main" val="63708789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2" y="533401"/>
            <a:ext cx="8534400" cy="787400"/>
          </a:xfrm>
        </p:spPr>
        <p:txBody>
          <a:bodyPr>
            <a:normAutofit/>
          </a:bodyPr>
          <a:lstStyle/>
          <a:p>
            <a:r>
              <a:rPr lang="en-US" altLang="zh-CN"/>
              <a:t>Watermark </a:t>
            </a:r>
            <a:r>
              <a:rPr lang="en-US" altLang="zh-CN" smtClean="0"/>
              <a:t>Propagation</a:t>
            </a:r>
            <a:endParaRPr lang="zh-CN" altLang="en-US"/>
          </a:p>
        </p:txBody>
      </p:sp>
      <p:sp>
        <p:nvSpPr>
          <p:cNvPr id="3" name="内容占位符 2"/>
          <p:cNvSpPr>
            <a:spLocks noGrp="1"/>
          </p:cNvSpPr>
          <p:nvPr>
            <p:ph idx="1"/>
          </p:nvPr>
        </p:nvSpPr>
        <p:spPr>
          <a:xfrm>
            <a:off x="684212" y="1701800"/>
            <a:ext cx="8534400" cy="4262967"/>
          </a:xfrm>
        </p:spPr>
        <p:txBody>
          <a:bodyPr>
            <a:normAutofit/>
          </a:bodyPr>
          <a:lstStyle/>
          <a:p>
            <a:r>
              <a:rPr lang="en-US" altLang="zh-CN" smtClean="0"/>
              <a:t>watermarks </a:t>
            </a:r>
            <a:r>
              <a:rPr lang="en-US" altLang="zh-CN"/>
              <a:t>at the boundaries of </a:t>
            </a:r>
            <a:r>
              <a:rPr lang="en-US" altLang="zh-CN" smtClean="0"/>
              <a:t>stages</a:t>
            </a:r>
            <a:endParaRPr lang="en-US" altLang="zh-CN"/>
          </a:p>
          <a:p>
            <a:pPr lvl="1"/>
            <a:r>
              <a:rPr lang="en-US" altLang="zh-CN" smtClean="0"/>
              <a:t>input watermark</a:t>
            </a:r>
            <a:r>
              <a:rPr lang="zh-CN" altLang="en-US" smtClean="0"/>
              <a:t>：</a:t>
            </a:r>
            <a:r>
              <a:rPr lang="en-US" altLang="zh-CN"/>
              <a:t>captures the progress of everything upstream of </a:t>
            </a:r>
            <a:r>
              <a:rPr lang="en-US" altLang="zh-CN" smtClean="0"/>
              <a:t>that stage</a:t>
            </a:r>
            <a:endParaRPr lang="en-US" altLang="zh-CN"/>
          </a:p>
          <a:p>
            <a:pPr lvl="1"/>
            <a:r>
              <a:rPr lang="en-US" altLang="zh-CN"/>
              <a:t>output </a:t>
            </a:r>
            <a:r>
              <a:rPr lang="en-US" altLang="zh-CN" smtClean="0"/>
              <a:t>watermark</a:t>
            </a:r>
            <a:r>
              <a:rPr lang="zh-CN" altLang="en-US" smtClean="0"/>
              <a:t>：</a:t>
            </a:r>
            <a:r>
              <a:rPr lang="en-US" altLang="zh-CN"/>
              <a:t>captures the progress of the stage </a:t>
            </a:r>
            <a:r>
              <a:rPr lang="en-US" altLang="zh-CN" smtClean="0"/>
              <a:t>itself</a:t>
            </a:r>
          </a:p>
          <a:p>
            <a:r>
              <a:rPr lang="en-US" altLang="zh-CN" smtClean="0"/>
              <a:t>Example</a:t>
            </a:r>
          </a:p>
          <a:p>
            <a:pPr marL="0" indent="0">
              <a:buNone/>
            </a:pPr>
            <a:endParaRPr lang="en-US" altLang="zh-CN"/>
          </a:p>
          <a:p>
            <a:pPr marL="0" indent="0">
              <a:buNone/>
            </a:pPr>
            <a:endParaRPr lang="en-US" altLang="zh-CN" smtClean="0"/>
          </a:p>
          <a:p>
            <a:pPr marL="0" indent="0">
              <a:buNone/>
            </a:pPr>
            <a:endParaRPr lang="en-US" altLang="zh-CN"/>
          </a:p>
          <a:p>
            <a:pPr marL="0" indent="0">
              <a:buNone/>
            </a:pPr>
            <a:endParaRPr lang="en-US" altLang="zh-CN" smtClean="0"/>
          </a:p>
          <a:p>
            <a:pPr marL="0" indent="0">
              <a:buNone/>
            </a:pPr>
            <a:endParaRPr lang="en-US" altLang="zh-CN"/>
          </a:p>
          <a:p>
            <a:pPr marL="0" indent="0">
              <a:buNone/>
            </a:pPr>
            <a:endParaRPr lang="zh-CN" altLang="en-US"/>
          </a:p>
        </p:txBody>
      </p:sp>
      <p:pic>
        <p:nvPicPr>
          <p:cNvPr id="4" name="图片 3"/>
          <p:cNvPicPr>
            <a:picLocks noChangeAspect="1"/>
          </p:cNvPicPr>
          <p:nvPr/>
        </p:nvPicPr>
        <p:blipFill>
          <a:blip r:embed="rId5"/>
          <a:stretch>
            <a:fillRect/>
          </a:stretch>
        </p:blipFill>
        <p:spPr>
          <a:xfrm>
            <a:off x="1082560" y="3506040"/>
            <a:ext cx="6086475" cy="2581275"/>
          </a:xfrm>
          <a:prstGeom prst="rect">
            <a:avLst/>
          </a:prstGeom>
        </p:spPr>
      </p:pic>
      <p:pic>
        <p:nvPicPr>
          <p:cNvPr id="5" name="stsy_030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97962" y="1701800"/>
            <a:ext cx="11858920" cy="4500563"/>
          </a:xfrm>
          <a:prstGeom prst="rect">
            <a:avLst/>
          </a:prstGeom>
        </p:spPr>
      </p:pic>
    </p:spTree>
    <p:extLst>
      <p:ext uri="{BB962C8B-B14F-4D97-AF65-F5344CB8AC3E}">
        <p14:creationId xmlns:p14="http://schemas.microsoft.com/office/powerpoint/2010/main" val="125395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5"/>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684212" y="1790170"/>
            <a:ext cx="6353175" cy="4086225"/>
          </a:xfrm>
          <a:prstGeom prst="rect">
            <a:avLst/>
          </a:prstGeom>
        </p:spPr>
      </p:pic>
      <p:sp>
        <p:nvSpPr>
          <p:cNvPr id="2" name="标题 1"/>
          <p:cNvSpPr>
            <a:spLocks noGrp="1"/>
          </p:cNvSpPr>
          <p:nvPr>
            <p:ph type="title"/>
          </p:nvPr>
        </p:nvSpPr>
        <p:spPr>
          <a:xfrm>
            <a:off x="684212" y="533401"/>
            <a:ext cx="8534400" cy="787400"/>
          </a:xfrm>
        </p:spPr>
        <p:txBody>
          <a:bodyPr>
            <a:normAutofit/>
          </a:bodyPr>
          <a:lstStyle/>
          <a:p>
            <a:r>
              <a:rPr lang="en-US" altLang="zh-CN"/>
              <a:t>Watermark Propagation</a:t>
            </a:r>
            <a:endParaRPr lang="zh-CN" altLang="en-US"/>
          </a:p>
        </p:txBody>
      </p:sp>
      <p:pic>
        <p:nvPicPr>
          <p:cNvPr id="6" name="图片 5"/>
          <p:cNvPicPr>
            <a:picLocks noChangeAspect="1"/>
          </p:cNvPicPr>
          <p:nvPr/>
        </p:nvPicPr>
        <p:blipFill>
          <a:blip r:embed="rId4"/>
          <a:stretch>
            <a:fillRect/>
          </a:stretch>
        </p:blipFill>
        <p:spPr>
          <a:xfrm>
            <a:off x="655931" y="1212632"/>
            <a:ext cx="10749170" cy="5561814"/>
          </a:xfrm>
          <a:prstGeom prst="rect">
            <a:avLst/>
          </a:prstGeom>
        </p:spPr>
      </p:pic>
    </p:spTree>
    <p:extLst>
      <p:ext uri="{BB962C8B-B14F-4D97-AF65-F5344CB8AC3E}">
        <p14:creationId xmlns:p14="http://schemas.microsoft.com/office/powerpoint/2010/main" val="1411685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2" y="533401"/>
            <a:ext cx="8534400" cy="787400"/>
          </a:xfrm>
        </p:spPr>
        <p:txBody>
          <a:bodyPr>
            <a:normAutofit/>
          </a:bodyPr>
          <a:lstStyle/>
          <a:p>
            <a:r>
              <a:rPr lang="en-US" altLang="zh-CN"/>
              <a:t>Watermark Propagation</a:t>
            </a:r>
            <a:endParaRPr lang="zh-CN" altLang="en-US"/>
          </a:p>
        </p:txBody>
      </p:sp>
      <p:sp>
        <p:nvSpPr>
          <p:cNvPr id="3" name="内容占位符 2"/>
          <p:cNvSpPr>
            <a:spLocks noGrp="1"/>
          </p:cNvSpPr>
          <p:nvPr>
            <p:ph idx="1"/>
          </p:nvPr>
        </p:nvSpPr>
        <p:spPr>
          <a:xfrm>
            <a:off x="684212" y="1788736"/>
            <a:ext cx="8534400" cy="3615267"/>
          </a:xfrm>
        </p:spPr>
        <p:txBody>
          <a:bodyPr/>
          <a:lstStyle/>
          <a:p>
            <a:r>
              <a:rPr lang="en-US" altLang="zh-CN" smtClean="0"/>
              <a:t>Window end timestamp</a:t>
            </a:r>
          </a:p>
          <a:p>
            <a:r>
              <a:rPr lang="en-US" altLang="zh-CN"/>
              <a:t>Watermark Propagation </a:t>
            </a:r>
            <a:r>
              <a:rPr lang="en-US" altLang="zh-CN" smtClean="0"/>
              <a:t>choices</a:t>
            </a:r>
          </a:p>
          <a:p>
            <a:pPr lvl="1"/>
            <a:r>
              <a:rPr lang="en-US" altLang="zh-CN"/>
              <a:t>End of the </a:t>
            </a:r>
            <a:r>
              <a:rPr lang="en-US" altLang="zh-CN" smtClean="0"/>
              <a:t>window</a:t>
            </a:r>
          </a:p>
          <a:p>
            <a:pPr lvl="1"/>
            <a:r>
              <a:rPr lang="en-US" altLang="zh-CN"/>
              <a:t>Timestamp offist nonlate </a:t>
            </a:r>
            <a:r>
              <a:rPr lang="en-US" altLang="zh-CN" smtClean="0"/>
              <a:t>element</a:t>
            </a:r>
          </a:p>
          <a:p>
            <a:pPr lvl="1"/>
            <a:r>
              <a:rPr lang="en-US" altLang="zh-CN"/>
              <a:t>Timestamp of a specifi element</a:t>
            </a:r>
          </a:p>
          <a:p>
            <a:endParaRPr lang="en-US" altLang="zh-CN" smtClean="0"/>
          </a:p>
          <a:p>
            <a:endParaRPr lang="en-US" altLang="zh-CN" smtClean="0"/>
          </a:p>
          <a:p>
            <a:endParaRPr lang="en-US" altLang="zh-CN"/>
          </a:p>
          <a:p>
            <a:endParaRPr lang="en-US" altLang="zh-CN" smtClean="0"/>
          </a:p>
          <a:p>
            <a:endParaRPr lang="zh-CN" altLang="en-US"/>
          </a:p>
        </p:txBody>
      </p:sp>
      <p:pic>
        <p:nvPicPr>
          <p:cNvPr id="8" name="图片 7"/>
          <p:cNvPicPr>
            <a:picLocks noChangeAspect="1"/>
          </p:cNvPicPr>
          <p:nvPr/>
        </p:nvPicPr>
        <p:blipFill>
          <a:blip r:embed="rId3"/>
          <a:stretch>
            <a:fillRect/>
          </a:stretch>
        </p:blipFill>
        <p:spPr>
          <a:xfrm>
            <a:off x="788709" y="3596369"/>
            <a:ext cx="5486400" cy="3067050"/>
          </a:xfrm>
          <a:prstGeom prst="rect">
            <a:avLst/>
          </a:prstGeom>
        </p:spPr>
      </p:pic>
      <p:pic>
        <p:nvPicPr>
          <p:cNvPr id="9" name="图片 8"/>
          <p:cNvPicPr>
            <a:picLocks noChangeAspect="1"/>
          </p:cNvPicPr>
          <p:nvPr/>
        </p:nvPicPr>
        <p:blipFill>
          <a:blip r:embed="rId4"/>
          <a:stretch>
            <a:fillRect/>
          </a:stretch>
        </p:blipFill>
        <p:spPr>
          <a:xfrm>
            <a:off x="494239" y="1216058"/>
            <a:ext cx="10864158" cy="5566528"/>
          </a:xfrm>
          <a:prstGeom prst="rect">
            <a:avLst/>
          </a:prstGeom>
        </p:spPr>
      </p:pic>
    </p:spTree>
    <p:extLst>
      <p:ext uri="{BB962C8B-B14F-4D97-AF65-F5344CB8AC3E}">
        <p14:creationId xmlns:p14="http://schemas.microsoft.com/office/powerpoint/2010/main" val="2108790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2" y="533401"/>
            <a:ext cx="8534400" cy="787400"/>
          </a:xfrm>
        </p:spPr>
        <p:txBody>
          <a:bodyPr>
            <a:normAutofit/>
          </a:bodyPr>
          <a:lstStyle/>
          <a:p>
            <a:r>
              <a:rPr lang="en-US" altLang="zh-CN"/>
              <a:t>Processing-Time </a:t>
            </a:r>
            <a:r>
              <a:rPr lang="en-US" altLang="zh-CN" smtClean="0"/>
              <a:t>Watermarks</a:t>
            </a:r>
            <a:endParaRPr lang="zh-CN" altLang="en-US"/>
          </a:p>
        </p:txBody>
      </p:sp>
      <p:sp>
        <p:nvSpPr>
          <p:cNvPr id="3" name="内容占位符 2"/>
          <p:cNvSpPr>
            <a:spLocks noGrp="1"/>
          </p:cNvSpPr>
          <p:nvPr>
            <p:ph idx="1"/>
          </p:nvPr>
        </p:nvSpPr>
        <p:spPr>
          <a:xfrm>
            <a:off x="684212" y="1701800"/>
            <a:ext cx="8534400" cy="4262967"/>
          </a:xfrm>
        </p:spPr>
        <p:txBody>
          <a:bodyPr>
            <a:normAutofit fontScale="92500"/>
          </a:bodyPr>
          <a:lstStyle/>
          <a:p>
            <a:r>
              <a:rPr lang="en-US" altLang="zh-CN" smtClean="0"/>
              <a:t>Why</a:t>
            </a:r>
            <a:r>
              <a:rPr lang="zh-CN" altLang="en-US" smtClean="0"/>
              <a:t>？</a:t>
            </a:r>
            <a:endParaRPr lang="en-US" altLang="zh-CN" smtClean="0"/>
          </a:p>
          <a:p>
            <a:pPr lvl="1"/>
            <a:r>
              <a:rPr lang="zh-CN" altLang="en-US"/>
              <a:t>我们无法区分一个小时前快速且无延迟处理数据的系统和一个试图处理实时数据的系统，并且在执行此操作时延迟了</a:t>
            </a:r>
            <a:r>
              <a:rPr lang="zh-CN" altLang="en-US" smtClean="0"/>
              <a:t>一个小时</a:t>
            </a:r>
            <a:endParaRPr lang="en-US" altLang="zh-CN" smtClean="0"/>
          </a:p>
          <a:p>
            <a:r>
              <a:rPr lang="en-US" altLang="zh-CN" smtClean="0"/>
              <a:t>When</a:t>
            </a:r>
            <a:r>
              <a:rPr lang="zh-CN" altLang="en-US" smtClean="0"/>
              <a:t>？</a:t>
            </a:r>
            <a:endParaRPr lang="en-US" altLang="zh-CN" smtClean="0"/>
          </a:p>
          <a:p>
            <a:pPr lvl="1"/>
            <a:r>
              <a:rPr lang="en-US" altLang="zh-CN"/>
              <a:t>a stuck message delivery from one stage to </a:t>
            </a:r>
            <a:r>
              <a:rPr lang="en-US" altLang="zh-CN" smtClean="0"/>
              <a:t>another</a:t>
            </a:r>
          </a:p>
          <a:p>
            <a:pPr lvl="1"/>
            <a:r>
              <a:rPr lang="en-US" altLang="zh-CN"/>
              <a:t>a stuck I/O call to read state </a:t>
            </a:r>
            <a:r>
              <a:rPr lang="en-US" altLang="zh-CN" smtClean="0"/>
              <a:t>or external data</a:t>
            </a:r>
          </a:p>
          <a:p>
            <a:pPr lvl="1"/>
            <a:r>
              <a:rPr lang="en-US" altLang="zh-CN"/>
              <a:t>an exception while </a:t>
            </a:r>
            <a:r>
              <a:rPr lang="en-US" altLang="zh-CN" smtClean="0"/>
              <a:t>processing</a:t>
            </a:r>
          </a:p>
          <a:p>
            <a:r>
              <a:rPr lang="en-US" altLang="zh-CN" smtClean="0"/>
              <a:t>What</a:t>
            </a:r>
            <a:r>
              <a:rPr lang="zh-CN" altLang="en-US" smtClean="0"/>
              <a:t>？</a:t>
            </a:r>
            <a:endParaRPr lang="en-US" altLang="zh-CN" smtClean="0"/>
          </a:p>
          <a:p>
            <a:pPr lvl="1"/>
            <a:r>
              <a:rPr lang="en-US" altLang="zh-CN"/>
              <a:t>provides a notion of processing delay </a:t>
            </a:r>
            <a:r>
              <a:rPr lang="en-US" altLang="zh-CN" smtClean="0"/>
              <a:t>sep‐arate </a:t>
            </a:r>
            <a:r>
              <a:rPr lang="en-US" altLang="zh-CN"/>
              <a:t>from the data </a:t>
            </a:r>
            <a:r>
              <a:rPr lang="en-US" altLang="zh-CN" smtClean="0"/>
              <a:t>delay</a:t>
            </a:r>
          </a:p>
          <a:p>
            <a:r>
              <a:rPr lang="en-US" altLang="zh-CN" smtClean="0"/>
              <a:t>Where</a:t>
            </a:r>
            <a:r>
              <a:rPr lang="zh-CN" altLang="en-US" smtClean="0"/>
              <a:t>？</a:t>
            </a:r>
            <a:endParaRPr lang="en-US" altLang="zh-CN" smtClean="0"/>
          </a:p>
          <a:p>
            <a:pPr lvl="1"/>
            <a:r>
              <a:rPr lang="en-US" altLang="zh-CN"/>
              <a:t>Chapter 5. Exactly-Once and Side </a:t>
            </a:r>
            <a:r>
              <a:rPr lang="en-US" altLang="zh-CN" smtClean="0"/>
              <a:t>Effects</a:t>
            </a:r>
            <a:endParaRPr lang="en-US" altLang="zh-CN"/>
          </a:p>
        </p:txBody>
      </p:sp>
    </p:spTree>
    <p:extLst>
      <p:ext uri="{BB962C8B-B14F-4D97-AF65-F5344CB8AC3E}">
        <p14:creationId xmlns:p14="http://schemas.microsoft.com/office/powerpoint/2010/main" val="17544575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extLst>
              <p:ext uri="{D42A27DB-BD31-4B8C-83A1-F6EECF244321}">
                <p14:modId xmlns:p14="http://schemas.microsoft.com/office/powerpoint/2010/main" val="1895405435"/>
              </p:ext>
            </p:extLst>
          </p:nvPr>
        </p:nvGraphicFramePr>
        <p:xfrm>
          <a:off x="303212" y="749300"/>
          <a:ext cx="10440988" cy="5257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5745892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2" y="533401"/>
            <a:ext cx="8534400" cy="787400"/>
          </a:xfrm>
        </p:spPr>
        <p:txBody>
          <a:bodyPr>
            <a:normAutofit/>
          </a:bodyPr>
          <a:lstStyle/>
          <a:p>
            <a:r>
              <a:rPr lang="en-US" altLang="zh-CN" smtClean="0"/>
              <a:t>Summary</a:t>
            </a:r>
            <a:endParaRPr lang="zh-CN" altLang="en-US"/>
          </a:p>
        </p:txBody>
      </p:sp>
      <p:sp>
        <p:nvSpPr>
          <p:cNvPr id="3" name="内容占位符 2"/>
          <p:cNvSpPr>
            <a:spLocks noGrp="1"/>
          </p:cNvSpPr>
          <p:nvPr>
            <p:ph idx="1"/>
          </p:nvPr>
        </p:nvSpPr>
        <p:spPr>
          <a:xfrm>
            <a:off x="684212" y="1701800"/>
            <a:ext cx="8534400" cy="4262967"/>
          </a:xfrm>
        </p:spPr>
        <p:txBody>
          <a:bodyPr>
            <a:normAutofit/>
          </a:bodyPr>
          <a:lstStyle/>
          <a:p>
            <a:r>
              <a:rPr lang="zh-CN" altLang="en-US" smtClean="0"/>
              <a:t>我们探讨</a:t>
            </a:r>
            <a:r>
              <a:rPr lang="zh-CN" altLang="en-US"/>
              <a:t>了如何使用消息</a:t>
            </a:r>
            <a:r>
              <a:rPr lang="zh-CN" altLang="en-US" smtClean="0"/>
              <a:t>的</a:t>
            </a:r>
            <a:r>
              <a:rPr lang="en-US" altLang="zh-CN" smtClean="0"/>
              <a:t>event-time</a:t>
            </a:r>
            <a:r>
              <a:rPr lang="zh-CN" altLang="en-US" smtClean="0"/>
              <a:t>来</a:t>
            </a:r>
            <a:r>
              <a:rPr lang="zh-CN" altLang="en-US"/>
              <a:t>给出流处理系统中进度的可靠</a:t>
            </a:r>
            <a:r>
              <a:rPr lang="zh-CN" altLang="en-US" smtClean="0"/>
              <a:t>定义</a:t>
            </a:r>
            <a:endParaRPr lang="en-US" altLang="zh-CN" smtClean="0"/>
          </a:p>
          <a:p>
            <a:r>
              <a:rPr lang="en-US" altLang="zh-CN" smtClean="0"/>
              <a:t>We </a:t>
            </a:r>
            <a:r>
              <a:rPr lang="en-US" altLang="zh-CN"/>
              <a:t>looked at how watermarks are created at the </a:t>
            </a:r>
            <a:r>
              <a:rPr lang="en-US" altLang="zh-CN" smtClean="0"/>
              <a:t>sources</a:t>
            </a:r>
          </a:p>
          <a:p>
            <a:r>
              <a:rPr lang="en-US" altLang="zh-CN"/>
              <a:t>Watermark </a:t>
            </a:r>
            <a:r>
              <a:rPr lang="en-US" altLang="zh-CN" smtClean="0"/>
              <a:t>Propagation</a:t>
            </a:r>
          </a:p>
          <a:p>
            <a:r>
              <a:rPr lang="en-US" altLang="zh-CN"/>
              <a:t>Processing-Time </a:t>
            </a:r>
            <a:r>
              <a:rPr lang="en-US" altLang="zh-CN" smtClean="0"/>
              <a:t>Watermarks</a:t>
            </a:r>
          </a:p>
          <a:p>
            <a:endParaRPr lang="en-US" altLang="zh-CN" smtClean="0"/>
          </a:p>
          <a:p>
            <a:r>
              <a:rPr lang="en-US" altLang="zh-CN" smtClean="0"/>
              <a:t>We can </a:t>
            </a:r>
            <a:r>
              <a:rPr lang="en-US" altLang="zh-CN"/>
              <a:t>use windowing and triggering </a:t>
            </a:r>
            <a:r>
              <a:rPr lang="en-US" altLang="zh-CN" smtClean="0"/>
              <a:t>to answer </a:t>
            </a:r>
            <a:r>
              <a:rPr lang="en-US" altLang="zh-CN"/>
              <a:t>more complex </a:t>
            </a:r>
            <a:r>
              <a:rPr lang="en-US" altLang="zh-CN" smtClean="0"/>
              <a:t>queries</a:t>
            </a:r>
            <a:endParaRPr lang="en-US" altLang="zh-CN"/>
          </a:p>
        </p:txBody>
      </p:sp>
    </p:spTree>
    <p:extLst>
      <p:ext uri="{BB962C8B-B14F-4D97-AF65-F5344CB8AC3E}">
        <p14:creationId xmlns:p14="http://schemas.microsoft.com/office/powerpoint/2010/main" val="28093750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2" y="533401"/>
            <a:ext cx="8534400" cy="787400"/>
          </a:xfrm>
        </p:spPr>
        <p:txBody>
          <a:bodyPr>
            <a:normAutofit/>
          </a:bodyPr>
          <a:lstStyle/>
          <a:p>
            <a:r>
              <a:rPr lang="en-US" altLang="zh-CN"/>
              <a:t>Advanced </a:t>
            </a:r>
            <a:r>
              <a:rPr lang="en-US" altLang="zh-CN" smtClean="0"/>
              <a:t>Windowing</a:t>
            </a:r>
            <a:endParaRPr lang="zh-CN" altLang="en-US"/>
          </a:p>
        </p:txBody>
      </p:sp>
      <p:sp>
        <p:nvSpPr>
          <p:cNvPr id="3" name="内容占位符 2"/>
          <p:cNvSpPr>
            <a:spLocks noGrp="1"/>
          </p:cNvSpPr>
          <p:nvPr>
            <p:ph idx="1"/>
          </p:nvPr>
        </p:nvSpPr>
        <p:spPr>
          <a:xfrm>
            <a:off x="684212" y="1701800"/>
            <a:ext cx="8534400" cy="4262967"/>
          </a:xfrm>
        </p:spPr>
        <p:txBody>
          <a:bodyPr>
            <a:normAutofit/>
          </a:bodyPr>
          <a:lstStyle/>
          <a:p>
            <a:r>
              <a:rPr lang="en-US" altLang="zh-CN" smtClean="0"/>
              <a:t>Processing-time windows</a:t>
            </a:r>
          </a:p>
          <a:p>
            <a:r>
              <a:rPr lang="en-US" altLang="zh-CN" smtClean="0"/>
              <a:t>Session windows</a:t>
            </a:r>
          </a:p>
          <a:p>
            <a:r>
              <a:rPr lang="en-US" altLang="zh-CN" smtClean="0"/>
              <a:t>Customer windows</a:t>
            </a:r>
          </a:p>
        </p:txBody>
      </p:sp>
    </p:spTree>
    <p:extLst>
      <p:ext uri="{BB962C8B-B14F-4D97-AF65-F5344CB8AC3E}">
        <p14:creationId xmlns:p14="http://schemas.microsoft.com/office/powerpoint/2010/main" val="33717421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2" y="533401"/>
            <a:ext cx="8534400" cy="787400"/>
          </a:xfrm>
        </p:spPr>
        <p:txBody>
          <a:bodyPr>
            <a:normAutofit/>
          </a:bodyPr>
          <a:lstStyle/>
          <a:p>
            <a:r>
              <a:rPr lang="en-US" altLang="zh-CN"/>
              <a:t>Exactly-Once and SideE</a:t>
            </a:r>
            <a:r>
              <a:rPr lang="en-US" altLang="zh-CN" smtClean="0"/>
              <a:t>ects</a:t>
            </a:r>
            <a:endParaRPr lang="zh-CN" altLang="en-US"/>
          </a:p>
        </p:txBody>
      </p:sp>
      <p:sp>
        <p:nvSpPr>
          <p:cNvPr id="3" name="内容占位符 2"/>
          <p:cNvSpPr>
            <a:spLocks noGrp="1"/>
          </p:cNvSpPr>
          <p:nvPr>
            <p:ph idx="1"/>
          </p:nvPr>
        </p:nvSpPr>
        <p:spPr>
          <a:xfrm>
            <a:off x="684212" y="1701800"/>
            <a:ext cx="8534400" cy="4262967"/>
          </a:xfrm>
        </p:spPr>
        <p:txBody>
          <a:bodyPr>
            <a:normAutofit/>
          </a:bodyPr>
          <a:lstStyle/>
          <a:p>
            <a:r>
              <a:rPr lang="en-US" altLang="zh-CN" smtClean="0"/>
              <a:t>Exactly Once</a:t>
            </a:r>
          </a:p>
          <a:p>
            <a:pPr lvl="1"/>
            <a:r>
              <a:rPr lang="en-US" altLang="zh-CN" smtClean="0"/>
              <a:t>Shuffle</a:t>
            </a:r>
          </a:p>
          <a:p>
            <a:pPr lvl="1"/>
            <a:r>
              <a:rPr lang="en-US" altLang="zh-CN" smtClean="0"/>
              <a:t>Source</a:t>
            </a:r>
          </a:p>
          <a:p>
            <a:pPr lvl="1"/>
            <a:r>
              <a:rPr lang="en-US" altLang="zh-CN" smtClean="0"/>
              <a:t>Sink</a:t>
            </a:r>
          </a:p>
          <a:p>
            <a:r>
              <a:rPr lang="en-US" altLang="zh-CN" smtClean="0"/>
              <a:t>Beam vs Flink vs Spark on Exactly Once</a:t>
            </a:r>
          </a:p>
          <a:p>
            <a:pPr lvl="1"/>
            <a:r>
              <a:rPr lang="en-US" altLang="zh-CN" smtClean="0"/>
              <a:t>Beam -》</a:t>
            </a:r>
            <a:r>
              <a:rPr lang="zh-CN" altLang="en-US" smtClean="0"/>
              <a:t>独立节点中心存储</a:t>
            </a:r>
            <a:endParaRPr lang="en-US" altLang="zh-CN" smtClean="0"/>
          </a:p>
          <a:p>
            <a:pPr lvl="1"/>
            <a:r>
              <a:rPr lang="en-US" altLang="zh-CN" smtClean="0"/>
              <a:t>Spark -》checkpoint</a:t>
            </a:r>
          </a:p>
          <a:p>
            <a:pPr lvl="1"/>
            <a:r>
              <a:rPr lang="en-US" altLang="zh-CN" smtClean="0"/>
              <a:t>Flink -》snapshot</a:t>
            </a:r>
          </a:p>
        </p:txBody>
      </p:sp>
    </p:spTree>
    <p:extLst>
      <p:ext uri="{BB962C8B-B14F-4D97-AF65-F5344CB8AC3E}">
        <p14:creationId xmlns:p14="http://schemas.microsoft.com/office/powerpoint/2010/main" val="88429549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2" y="533401"/>
            <a:ext cx="8534400" cy="787400"/>
          </a:xfrm>
        </p:spPr>
        <p:txBody>
          <a:bodyPr>
            <a:normAutofit/>
          </a:bodyPr>
          <a:lstStyle/>
          <a:p>
            <a:r>
              <a:rPr lang="en-US" altLang="zh-CN" smtClean="0"/>
              <a:t>Links</a:t>
            </a:r>
            <a:endParaRPr lang="zh-CN" altLang="en-US"/>
          </a:p>
        </p:txBody>
      </p:sp>
      <p:sp>
        <p:nvSpPr>
          <p:cNvPr id="3" name="内容占位符 2"/>
          <p:cNvSpPr>
            <a:spLocks noGrp="1"/>
          </p:cNvSpPr>
          <p:nvPr>
            <p:ph idx="1"/>
          </p:nvPr>
        </p:nvSpPr>
        <p:spPr>
          <a:xfrm>
            <a:off x="684212" y="1701800"/>
            <a:ext cx="8534400" cy="4262967"/>
          </a:xfrm>
        </p:spPr>
        <p:txBody>
          <a:bodyPr/>
          <a:lstStyle/>
          <a:p>
            <a:r>
              <a:rPr lang="en-US" altLang="zh-CN" smtClean="0">
                <a:hlinkClick r:id="rId3"/>
              </a:rPr>
              <a:t>Streaming system.pdf</a:t>
            </a:r>
          </a:p>
          <a:p>
            <a:r>
              <a:rPr lang="en-US" altLang="zh-CN" smtClean="0">
                <a:hlinkClick r:id="rId3"/>
              </a:rPr>
              <a:t>https</a:t>
            </a:r>
            <a:r>
              <a:rPr lang="en-US" altLang="zh-CN">
                <a:hlinkClick r:id="rId3"/>
              </a:rPr>
              <a:t>://</a:t>
            </a:r>
            <a:r>
              <a:rPr lang="en-US" altLang="zh-CN" smtClean="0">
                <a:hlinkClick r:id="rId3"/>
              </a:rPr>
              <a:t>cloud.google.com/dataflow/model/triggers?hl=zh-Cn</a:t>
            </a:r>
            <a:endParaRPr lang="en-US" altLang="zh-CN" smtClean="0"/>
          </a:p>
          <a:p>
            <a:r>
              <a:rPr lang="en-US" altLang="zh-CN">
                <a:hlinkClick r:id="rId4"/>
              </a:rPr>
              <a:t>https://</a:t>
            </a:r>
            <a:r>
              <a:rPr lang="en-US" altLang="zh-CN" smtClean="0">
                <a:hlinkClick r:id="rId4"/>
              </a:rPr>
              <a:t>juejin.im/post/5bf95810e51d452d705fef33</a:t>
            </a:r>
            <a:endParaRPr lang="en-US" altLang="zh-CN" smtClean="0"/>
          </a:p>
          <a:p>
            <a:r>
              <a:rPr lang="en-US" altLang="zh-CN">
                <a:hlinkClick r:id="rId5"/>
              </a:rPr>
              <a:t>https://beam.apache.org/documentation/programming-guide/#</a:t>
            </a:r>
            <a:r>
              <a:rPr lang="en-US" altLang="zh-CN" smtClean="0">
                <a:hlinkClick r:id="rId5"/>
              </a:rPr>
              <a:t>triggers</a:t>
            </a:r>
            <a:endParaRPr lang="en-US" altLang="zh-CN" smtClean="0"/>
          </a:p>
          <a:p>
            <a:r>
              <a:rPr lang="en-US" altLang="zh-CN">
                <a:hlinkClick r:id="rId6"/>
              </a:rPr>
              <a:t>https://</a:t>
            </a:r>
            <a:r>
              <a:rPr lang="en-US" altLang="zh-CN" smtClean="0">
                <a:hlinkClick r:id="rId6"/>
              </a:rPr>
              <a:t>yq.aliyun.com/articles/682873</a:t>
            </a:r>
            <a:endParaRPr lang="en-US" altLang="zh-CN" smtClean="0"/>
          </a:p>
          <a:p>
            <a:endParaRPr lang="zh-CN" altLang="en-US"/>
          </a:p>
        </p:txBody>
      </p:sp>
    </p:spTree>
    <p:extLst>
      <p:ext uri="{BB962C8B-B14F-4D97-AF65-F5344CB8AC3E}">
        <p14:creationId xmlns:p14="http://schemas.microsoft.com/office/powerpoint/2010/main" val="308424394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5401355" y="2585960"/>
            <a:ext cx="1594531" cy="1507067"/>
          </a:xfrm>
        </p:spPr>
        <p:txBody>
          <a:bodyPr/>
          <a:lstStyle/>
          <a:p>
            <a:r>
              <a:rPr lang="en-US" altLang="zh-CN" smtClean="0"/>
              <a:t>END</a:t>
            </a:r>
            <a:endParaRPr lang="zh-CN" altLang="en-US"/>
          </a:p>
        </p:txBody>
      </p:sp>
    </p:spTree>
    <p:extLst>
      <p:ext uri="{BB962C8B-B14F-4D97-AF65-F5344CB8AC3E}">
        <p14:creationId xmlns:p14="http://schemas.microsoft.com/office/powerpoint/2010/main" val="15131288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2" y="533401"/>
            <a:ext cx="8534400" cy="787400"/>
          </a:xfrm>
        </p:spPr>
        <p:txBody>
          <a:bodyPr>
            <a:normAutofit/>
          </a:bodyPr>
          <a:lstStyle/>
          <a:p>
            <a:r>
              <a:rPr lang="en-US" altLang="zh-CN"/>
              <a:t>Streaming </a:t>
            </a:r>
            <a:r>
              <a:rPr lang="en-US" altLang="zh-CN" smtClean="0"/>
              <a:t>101</a:t>
            </a:r>
            <a:endParaRPr lang="zh-CN" altLang="en-US"/>
          </a:p>
        </p:txBody>
      </p:sp>
      <p:graphicFrame>
        <p:nvGraphicFramePr>
          <p:cNvPr id="4" name="内容占位符 3"/>
          <p:cNvGraphicFramePr>
            <a:graphicFrameLocks noGrp="1"/>
          </p:cNvGraphicFramePr>
          <p:nvPr>
            <p:ph idx="1"/>
            <p:extLst>
              <p:ext uri="{D42A27DB-BD31-4B8C-83A1-F6EECF244321}">
                <p14:modId xmlns:p14="http://schemas.microsoft.com/office/powerpoint/2010/main" val="1953233829"/>
              </p:ext>
            </p:extLst>
          </p:nvPr>
        </p:nvGraphicFramePr>
        <p:xfrm>
          <a:off x="684212" y="1701800"/>
          <a:ext cx="8534400" cy="4262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59410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2" y="533401"/>
            <a:ext cx="8534400" cy="787400"/>
          </a:xfrm>
        </p:spPr>
        <p:txBody>
          <a:bodyPr>
            <a:normAutofit/>
          </a:bodyPr>
          <a:lstStyle/>
          <a:p>
            <a:r>
              <a:rPr lang="en-US" altLang="zh-CN"/>
              <a:t>Streaming </a:t>
            </a:r>
            <a:r>
              <a:rPr lang="en-US" altLang="zh-CN" smtClean="0"/>
              <a:t>101</a:t>
            </a:r>
            <a:endParaRPr lang="zh-CN" altLang="en-US"/>
          </a:p>
        </p:txBody>
      </p:sp>
      <p:graphicFrame>
        <p:nvGraphicFramePr>
          <p:cNvPr id="4" name="内容占位符 3"/>
          <p:cNvGraphicFramePr>
            <a:graphicFrameLocks noGrp="1"/>
          </p:cNvGraphicFramePr>
          <p:nvPr>
            <p:ph idx="1"/>
            <p:extLst>
              <p:ext uri="{D42A27DB-BD31-4B8C-83A1-F6EECF244321}">
                <p14:modId xmlns:p14="http://schemas.microsoft.com/office/powerpoint/2010/main" val="4196531909"/>
              </p:ext>
            </p:extLst>
          </p:nvPr>
        </p:nvGraphicFramePr>
        <p:xfrm>
          <a:off x="684212" y="1701800"/>
          <a:ext cx="8534400" cy="4262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23218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2" y="533401"/>
            <a:ext cx="8534400" cy="787400"/>
          </a:xfrm>
        </p:spPr>
        <p:txBody>
          <a:bodyPr/>
          <a:lstStyle/>
          <a:p>
            <a:r>
              <a:rPr lang="en-US" altLang="zh-CN" err="1" smtClean="0"/>
              <a:t>wath’s</a:t>
            </a:r>
            <a:r>
              <a:rPr lang="en-US" altLang="zh-CN" smtClean="0"/>
              <a:t> streaming</a:t>
            </a:r>
            <a:endParaRPr lang="zh-CN" altLang="en-US"/>
          </a:p>
        </p:txBody>
      </p:sp>
      <p:sp>
        <p:nvSpPr>
          <p:cNvPr id="3" name="内容占位符 2"/>
          <p:cNvSpPr>
            <a:spLocks noGrp="1"/>
          </p:cNvSpPr>
          <p:nvPr>
            <p:ph idx="1"/>
          </p:nvPr>
        </p:nvSpPr>
        <p:spPr>
          <a:xfrm>
            <a:off x="684212" y="1701800"/>
            <a:ext cx="8534400" cy="4262967"/>
          </a:xfrm>
        </p:spPr>
        <p:txBody>
          <a:bodyPr>
            <a:normAutofit fontScale="85000" lnSpcReduction="20000"/>
          </a:bodyPr>
          <a:lstStyle/>
          <a:p>
            <a:r>
              <a:rPr lang="en-US" altLang="zh-CN" sz="2400" i="1" smtClean="0"/>
              <a:t>streaming</a:t>
            </a:r>
          </a:p>
          <a:p>
            <a:pPr lvl="1"/>
            <a:r>
              <a:rPr lang="en-US" altLang="zh-CN" sz="2400"/>
              <a:t>business-driven </a:t>
            </a:r>
            <a:endParaRPr lang="en-US" altLang="zh-CN" sz="2400" i="1" smtClean="0"/>
          </a:p>
          <a:p>
            <a:pPr lvl="1"/>
            <a:r>
              <a:rPr lang="en-US" altLang="zh-CN" sz="2200" i="1" smtClean="0"/>
              <a:t>a </a:t>
            </a:r>
            <a:r>
              <a:rPr lang="en-US" altLang="zh-CN" sz="2200" i="1"/>
              <a:t>type of </a:t>
            </a:r>
            <a:r>
              <a:rPr lang="en-US" altLang="zh-CN" sz="2200" i="1">
                <a:solidFill>
                  <a:srgbClr val="FFC000"/>
                </a:solidFill>
              </a:rPr>
              <a:t>data processing engine </a:t>
            </a:r>
            <a:r>
              <a:rPr lang="en-US" altLang="zh-CN" sz="2200" i="1"/>
              <a:t>that is designed with </a:t>
            </a:r>
            <a:r>
              <a:rPr lang="en-US" altLang="zh-CN" sz="2200" i="1">
                <a:solidFill>
                  <a:srgbClr val="FFFF00"/>
                </a:solidFill>
              </a:rPr>
              <a:t>infinite data sets </a:t>
            </a:r>
            <a:r>
              <a:rPr lang="en-US" altLang="zh-CN" sz="2200" i="1"/>
              <a:t>in </a:t>
            </a:r>
            <a:r>
              <a:rPr lang="en-US" altLang="zh-CN" sz="2200" i="1" smtClean="0"/>
              <a:t>mind</a:t>
            </a:r>
          </a:p>
          <a:p>
            <a:endParaRPr lang="en-US" altLang="zh-CN" sz="2400" smtClean="0">
              <a:solidFill>
                <a:srgbClr val="7030A0"/>
              </a:solidFill>
            </a:endParaRPr>
          </a:p>
          <a:p>
            <a:r>
              <a:rPr lang="en-US" altLang="zh-CN" sz="2400" smtClean="0">
                <a:solidFill>
                  <a:srgbClr val="7030A0"/>
                </a:solidFill>
              </a:rPr>
              <a:t>Unbounded</a:t>
            </a:r>
            <a:r>
              <a:rPr lang="en-US" altLang="zh-CN" sz="2400" smtClean="0"/>
              <a:t> data vs </a:t>
            </a:r>
            <a:r>
              <a:rPr lang="en-US" altLang="zh-CN" sz="2400" i="1">
                <a:solidFill>
                  <a:srgbClr val="7030A0"/>
                </a:solidFill>
              </a:rPr>
              <a:t>bounded</a:t>
            </a:r>
            <a:r>
              <a:rPr lang="en-US" altLang="zh-CN" sz="2400" i="1"/>
              <a:t> data</a:t>
            </a:r>
            <a:endParaRPr lang="en-US" altLang="zh-CN" sz="2400" smtClean="0"/>
          </a:p>
          <a:p>
            <a:pPr lvl="1"/>
            <a:r>
              <a:rPr lang="en-US" altLang="zh-CN" sz="2400"/>
              <a:t>A </a:t>
            </a:r>
            <a:r>
              <a:rPr lang="en-US" altLang="zh-CN" sz="2400" smtClean="0"/>
              <a:t>type </a:t>
            </a:r>
            <a:r>
              <a:rPr lang="en-US" altLang="zh-CN" sz="2400"/>
              <a:t>of </a:t>
            </a:r>
            <a:r>
              <a:rPr lang="en-US" altLang="zh-CN" sz="2400">
                <a:solidFill>
                  <a:srgbClr val="FFC000"/>
                </a:solidFill>
              </a:rPr>
              <a:t>ever-growing</a:t>
            </a:r>
            <a:r>
              <a:rPr lang="en-US" altLang="zh-CN" sz="2400"/>
              <a:t>, </a:t>
            </a:r>
            <a:r>
              <a:rPr lang="en-US" altLang="zh-CN" sz="2400">
                <a:solidFill>
                  <a:srgbClr val="FFC000"/>
                </a:solidFill>
              </a:rPr>
              <a:t>essentially</a:t>
            </a:r>
            <a:r>
              <a:rPr lang="en-US" altLang="zh-CN" sz="2400"/>
              <a:t> infinite data </a:t>
            </a:r>
            <a:r>
              <a:rPr lang="en-US" altLang="zh-CN" sz="2400" smtClean="0"/>
              <a:t>set</a:t>
            </a:r>
          </a:p>
          <a:p>
            <a:r>
              <a:rPr lang="en-US" altLang="zh-CN" sz="2400"/>
              <a:t>Unbounded data </a:t>
            </a:r>
            <a:r>
              <a:rPr lang="en-US" altLang="zh-CN" sz="2400" smtClean="0"/>
              <a:t>processing</a:t>
            </a:r>
          </a:p>
          <a:p>
            <a:pPr lvl="1"/>
            <a:r>
              <a:rPr lang="en-US" altLang="zh-CN" sz="2400"/>
              <a:t>An ongoing mode of data </a:t>
            </a:r>
            <a:r>
              <a:rPr lang="en-US" altLang="zh-CN" sz="2400" smtClean="0"/>
              <a:t>processing</a:t>
            </a:r>
          </a:p>
          <a:p>
            <a:r>
              <a:rPr lang="en-US" altLang="zh-CN" sz="2400">
                <a:solidFill>
                  <a:srgbClr val="7030A0"/>
                </a:solidFill>
              </a:rPr>
              <a:t>Low-latency</a:t>
            </a:r>
            <a:r>
              <a:rPr lang="en-US" altLang="zh-CN" sz="2400"/>
              <a:t>, </a:t>
            </a:r>
            <a:r>
              <a:rPr lang="en-US" altLang="zh-CN" sz="2400" smtClean="0">
                <a:solidFill>
                  <a:srgbClr val="7030A0"/>
                </a:solidFill>
              </a:rPr>
              <a:t>approximate</a:t>
            </a:r>
            <a:r>
              <a:rPr lang="en-US" altLang="zh-CN" sz="2400"/>
              <a:t>, and/or </a:t>
            </a:r>
            <a:r>
              <a:rPr lang="en-US" altLang="zh-CN" sz="2400">
                <a:solidFill>
                  <a:srgbClr val="7030A0"/>
                </a:solidFill>
              </a:rPr>
              <a:t>inaccurate/</a:t>
            </a:r>
            <a:r>
              <a:rPr lang="en-US" altLang="zh-CN" sz="2400" smtClean="0">
                <a:solidFill>
                  <a:srgbClr val="7030A0"/>
                </a:solidFill>
              </a:rPr>
              <a:t>speculative</a:t>
            </a:r>
            <a:r>
              <a:rPr lang="en-US" altLang="zh-CN" sz="2400" smtClean="0"/>
              <a:t> </a:t>
            </a:r>
            <a:r>
              <a:rPr lang="en-US" altLang="zh-CN" sz="2400"/>
              <a:t>results</a:t>
            </a:r>
            <a:endParaRPr lang="zh-CN" altLang="en-US" sz="2400"/>
          </a:p>
          <a:p>
            <a:pPr lvl="1"/>
            <a:r>
              <a:rPr lang="zh-CN" altLang="en-US" sz="2400">
                <a:solidFill>
                  <a:schemeClr val="tx1"/>
                </a:solidFill>
              </a:rPr>
              <a:t>低延迟、近似和</a:t>
            </a:r>
            <a:r>
              <a:rPr lang="en-US" altLang="zh-CN" sz="2400">
                <a:solidFill>
                  <a:schemeClr val="tx1"/>
                </a:solidFill>
              </a:rPr>
              <a:t>/</a:t>
            </a:r>
            <a:r>
              <a:rPr lang="zh-CN" altLang="en-US" sz="2400" smtClean="0">
                <a:solidFill>
                  <a:schemeClr val="tx1"/>
                </a:solidFill>
              </a:rPr>
              <a:t>或不精确</a:t>
            </a:r>
            <a:r>
              <a:rPr lang="en-US" altLang="zh-CN" sz="2400" smtClean="0">
                <a:solidFill>
                  <a:schemeClr val="tx1"/>
                </a:solidFill>
              </a:rPr>
              <a:t>/</a:t>
            </a:r>
            <a:r>
              <a:rPr lang="zh-CN" altLang="en-US" sz="2400" smtClean="0">
                <a:solidFill>
                  <a:schemeClr val="tx1"/>
                </a:solidFill>
              </a:rPr>
              <a:t>推测</a:t>
            </a:r>
            <a:r>
              <a:rPr lang="zh-CN" altLang="en-US" sz="2400">
                <a:solidFill>
                  <a:schemeClr val="tx1"/>
                </a:solidFill>
              </a:rPr>
              <a:t>的</a:t>
            </a:r>
            <a:r>
              <a:rPr lang="zh-CN" altLang="en-US" sz="2400" smtClean="0">
                <a:solidFill>
                  <a:schemeClr val="tx1"/>
                </a:solidFill>
              </a:rPr>
              <a:t>结果</a:t>
            </a:r>
            <a:endParaRPr lang="zh-CN" altLang="en-US" sz="2400"/>
          </a:p>
        </p:txBody>
      </p:sp>
      <p:sp>
        <p:nvSpPr>
          <p:cNvPr id="7" name="矩形 6"/>
          <p:cNvSpPr/>
          <p:nvPr/>
        </p:nvSpPr>
        <p:spPr>
          <a:xfrm>
            <a:off x="6375110" y="2736590"/>
            <a:ext cx="3512457" cy="6386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infinite “streaming” data sets</a:t>
            </a:r>
            <a:endParaRPr lang="zh-CN" altLang="en-US"/>
          </a:p>
        </p:txBody>
      </p:sp>
      <p:sp>
        <p:nvSpPr>
          <p:cNvPr id="8" name="矩形 7"/>
          <p:cNvSpPr/>
          <p:nvPr/>
        </p:nvSpPr>
        <p:spPr>
          <a:xfrm>
            <a:off x="6375110" y="3436903"/>
            <a:ext cx="3512457" cy="6386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finite “batch” data sets</a:t>
            </a:r>
            <a:endParaRPr lang="zh-CN" altLang="en-US"/>
          </a:p>
        </p:txBody>
      </p:sp>
      <p:sp>
        <p:nvSpPr>
          <p:cNvPr id="9" name="矩形 8"/>
          <p:cNvSpPr/>
          <p:nvPr/>
        </p:nvSpPr>
        <p:spPr>
          <a:xfrm>
            <a:off x="6375110" y="4135101"/>
            <a:ext cx="3512457" cy="6386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mtClean="0"/>
              <a:t>一个不间断进行的数据处理方式</a:t>
            </a:r>
            <a:endParaRPr lang="zh-CN" altLang="en-US"/>
          </a:p>
        </p:txBody>
      </p:sp>
      <p:sp>
        <p:nvSpPr>
          <p:cNvPr id="10" name="矩形 9"/>
          <p:cNvSpPr/>
          <p:nvPr/>
        </p:nvSpPr>
        <p:spPr>
          <a:xfrm>
            <a:off x="6375110" y="5385707"/>
            <a:ext cx="3512457" cy="6386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 </a:t>
            </a:r>
            <a:r>
              <a:rPr lang="en-US" altLang="zh-CN">
                <a:hlinkClick r:id="rId3"/>
              </a:rPr>
              <a:t>Lambda Architecture</a:t>
            </a:r>
            <a:endParaRPr lang="zh-CN" altLang="en-US"/>
          </a:p>
        </p:txBody>
      </p:sp>
    </p:spTree>
    <p:extLst>
      <p:ext uri="{BB962C8B-B14F-4D97-AF65-F5344CB8AC3E}">
        <p14:creationId xmlns:p14="http://schemas.microsoft.com/office/powerpoint/2010/main" val="3429628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1000"/>
                                        <p:tgtEl>
                                          <p:spTgt spid="3">
                                            <p:txEl>
                                              <p:pRg st="5" end="5"/>
                                            </p:txEl>
                                          </p:spTgt>
                                        </p:tgtEl>
                                      </p:cBhvr>
                                    </p:animEffect>
                                    <p:anim calcmode="lin" valueType="num">
                                      <p:cBhvr>
                                        <p:cTn id="34"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1000"/>
                                        <p:tgtEl>
                                          <p:spTgt spid="7"/>
                                        </p:tgtEl>
                                      </p:cBhvr>
                                    </p:animEffect>
                                    <p:anim calcmode="lin" valueType="num">
                                      <p:cBhvr>
                                        <p:cTn id="41" dur="1000" fill="hold"/>
                                        <p:tgtEl>
                                          <p:spTgt spid="7"/>
                                        </p:tgtEl>
                                        <p:attrNameLst>
                                          <p:attrName>ppt_x</p:attrName>
                                        </p:attrNameLst>
                                      </p:cBhvr>
                                      <p:tavLst>
                                        <p:tav tm="0">
                                          <p:val>
                                            <p:strVal val="#ppt_x"/>
                                          </p:val>
                                        </p:tav>
                                        <p:tav tm="100000">
                                          <p:val>
                                            <p:strVal val="#ppt_x"/>
                                          </p:val>
                                        </p:tav>
                                      </p:tavLst>
                                    </p:anim>
                                    <p:anim calcmode="lin" valueType="num">
                                      <p:cBhvr>
                                        <p:cTn id="4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1000"/>
                                        <p:tgtEl>
                                          <p:spTgt spid="8"/>
                                        </p:tgtEl>
                                      </p:cBhvr>
                                    </p:animEffect>
                                    <p:anim calcmode="lin" valueType="num">
                                      <p:cBhvr>
                                        <p:cTn id="48" dur="1000" fill="hold"/>
                                        <p:tgtEl>
                                          <p:spTgt spid="8"/>
                                        </p:tgtEl>
                                        <p:attrNameLst>
                                          <p:attrName>ppt_x</p:attrName>
                                        </p:attrNameLst>
                                      </p:cBhvr>
                                      <p:tavLst>
                                        <p:tav tm="0">
                                          <p:val>
                                            <p:strVal val="#ppt_x"/>
                                          </p:val>
                                        </p:tav>
                                        <p:tav tm="100000">
                                          <p:val>
                                            <p:strVal val="#ppt_x"/>
                                          </p:val>
                                        </p:tav>
                                      </p:tavLst>
                                    </p:anim>
                                    <p:anim calcmode="lin" valueType="num">
                                      <p:cBhvr>
                                        <p:cTn id="4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3">
                                            <p:txEl>
                                              <p:pRg st="6" end="6"/>
                                            </p:txEl>
                                          </p:spTgt>
                                        </p:tgtEl>
                                        <p:attrNameLst>
                                          <p:attrName>style.visibility</p:attrName>
                                        </p:attrNameLst>
                                      </p:cBhvr>
                                      <p:to>
                                        <p:strVal val="visible"/>
                                      </p:to>
                                    </p:set>
                                    <p:animEffect transition="in" filter="fade">
                                      <p:cBhvr>
                                        <p:cTn id="54" dur="1000"/>
                                        <p:tgtEl>
                                          <p:spTgt spid="3">
                                            <p:txEl>
                                              <p:pRg st="6" end="6"/>
                                            </p:txEl>
                                          </p:spTgt>
                                        </p:tgtEl>
                                      </p:cBhvr>
                                    </p:animEffect>
                                    <p:anim calcmode="lin" valueType="num">
                                      <p:cBhvr>
                                        <p:cTn id="5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6" end="6"/>
                                            </p:txEl>
                                          </p:spTgt>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3">
                                            <p:txEl>
                                              <p:pRg st="7" end="7"/>
                                            </p:txEl>
                                          </p:spTgt>
                                        </p:tgtEl>
                                        <p:attrNameLst>
                                          <p:attrName>style.visibility</p:attrName>
                                        </p:attrNameLst>
                                      </p:cBhvr>
                                      <p:to>
                                        <p:strVal val="visible"/>
                                      </p:to>
                                    </p:set>
                                    <p:animEffect transition="in" filter="fade">
                                      <p:cBhvr>
                                        <p:cTn id="59" dur="1000"/>
                                        <p:tgtEl>
                                          <p:spTgt spid="3">
                                            <p:txEl>
                                              <p:pRg st="7" end="7"/>
                                            </p:txEl>
                                          </p:spTgt>
                                        </p:tgtEl>
                                      </p:cBhvr>
                                    </p:animEffect>
                                    <p:anim calcmode="lin" valueType="num">
                                      <p:cBhvr>
                                        <p:cTn id="6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6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1000"/>
                                        <p:tgtEl>
                                          <p:spTgt spid="9"/>
                                        </p:tgtEl>
                                      </p:cBhvr>
                                    </p:animEffect>
                                    <p:anim calcmode="lin" valueType="num">
                                      <p:cBhvr>
                                        <p:cTn id="67" dur="1000" fill="hold"/>
                                        <p:tgtEl>
                                          <p:spTgt spid="9"/>
                                        </p:tgtEl>
                                        <p:attrNameLst>
                                          <p:attrName>ppt_x</p:attrName>
                                        </p:attrNameLst>
                                      </p:cBhvr>
                                      <p:tavLst>
                                        <p:tav tm="0">
                                          <p:val>
                                            <p:strVal val="#ppt_x"/>
                                          </p:val>
                                        </p:tav>
                                        <p:tav tm="100000">
                                          <p:val>
                                            <p:strVal val="#ppt_x"/>
                                          </p:val>
                                        </p:tav>
                                      </p:tavLst>
                                    </p:anim>
                                    <p:anim calcmode="lin" valueType="num">
                                      <p:cBhvr>
                                        <p:cTn id="6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3">
                                            <p:txEl>
                                              <p:pRg st="8" end="8"/>
                                            </p:txEl>
                                          </p:spTgt>
                                        </p:tgtEl>
                                        <p:attrNameLst>
                                          <p:attrName>style.visibility</p:attrName>
                                        </p:attrNameLst>
                                      </p:cBhvr>
                                      <p:to>
                                        <p:strVal val="visible"/>
                                      </p:to>
                                    </p:set>
                                    <p:animEffect transition="in" filter="fade">
                                      <p:cBhvr>
                                        <p:cTn id="73" dur="1000"/>
                                        <p:tgtEl>
                                          <p:spTgt spid="3">
                                            <p:txEl>
                                              <p:pRg st="8" end="8"/>
                                            </p:txEl>
                                          </p:spTgt>
                                        </p:tgtEl>
                                      </p:cBhvr>
                                    </p:animEffect>
                                    <p:anim calcmode="lin" valueType="num">
                                      <p:cBhvr>
                                        <p:cTn id="7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7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nodeType="clickEffect">
                                  <p:stCondLst>
                                    <p:cond delay="0"/>
                                  </p:stCondLst>
                                  <p:childTnLst>
                                    <p:set>
                                      <p:cBhvr>
                                        <p:cTn id="79" dur="1" fill="hold">
                                          <p:stCondLst>
                                            <p:cond delay="0"/>
                                          </p:stCondLst>
                                        </p:cTn>
                                        <p:tgtEl>
                                          <p:spTgt spid="3">
                                            <p:txEl>
                                              <p:pRg st="9" end="9"/>
                                            </p:txEl>
                                          </p:spTgt>
                                        </p:tgtEl>
                                        <p:attrNameLst>
                                          <p:attrName>style.visibility</p:attrName>
                                        </p:attrNameLst>
                                      </p:cBhvr>
                                      <p:to>
                                        <p:strVal val="visible"/>
                                      </p:to>
                                    </p:set>
                                    <p:animEffect transition="in" filter="fade">
                                      <p:cBhvr>
                                        <p:cTn id="80" dur="1000"/>
                                        <p:tgtEl>
                                          <p:spTgt spid="3">
                                            <p:txEl>
                                              <p:pRg st="9" end="9"/>
                                            </p:txEl>
                                          </p:spTgt>
                                        </p:tgtEl>
                                      </p:cBhvr>
                                    </p:animEffect>
                                    <p:anim calcmode="lin" valueType="num">
                                      <p:cBhvr>
                                        <p:cTn id="8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8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grpId="0" nodeType="clickEffect">
                                  <p:stCondLst>
                                    <p:cond delay="0"/>
                                  </p:stCondLst>
                                  <p:childTnLst>
                                    <p:set>
                                      <p:cBhvr>
                                        <p:cTn id="86" dur="1" fill="hold">
                                          <p:stCondLst>
                                            <p:cond delay="0"/>
                                          </p:stCondLst>
                                        </p:cTn>
                                        <p:tgtEl>
                                          <p:spTgt spid="10"/>
                                        </p:tgtEl>
                                        <p:attrNameLst>
                                          <p:attrName>style.visibility</p:attrName>
                                        </p:attrNameLst>
                                      </p:cBhvr>
                                      <p:to>
                                        <p:strVal val="visible"/>
                                      </p:to>
                                    </p:set>
                                    <p:animEffect transition="in" filter="fade">
                                      <p:cBhvr>
                                        <p:cTn id="87" dur="1000"/>
                                        <p:tgtEl>
                                          <p:spTgt spid="10"/>
                                        </p:tgtEl>
                                      </p:cBhvr>
                                    </p:animEffect>
                                    <p:anim calcmode="lin" valueType="num">
                                      <p:cBhvr>
                                        <p:cTn id="88" dur="1000" fill="hold"/>
                                        <p:tgtEl>
                                          <p:spTgt spid="10"/>
                                        </p:tgtEl>
                                        <p:attrNameLst>
                                          <p:attrName>ppt_x</p:attrName>
                                        </p:attrNameLst>
                                      </p:cBhvr>
                                      <p:tavLst>
                                        <p:tav tm="0">
                                          <p:val>
                                            <p:strVal val="#ppt_x"/>
                                          </p:val>
                                        </p:tav>
                                        <p:tav tm="100000">
                                          <p:val>
                                            <p:strVal val="#ppt_x"/>
                                          </p:val>
                                        </p:tav>
                                      </p:tavLst>
                                    </p:anim>
                                    <p:anim calcmode="lin" valueType="num">
                                      <p:cBhvr>
                                        <p:cTn id="8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2" y="452361"/>
            <a:ext cx="11277599" cy="787400"/>
          </a:xfrm>
        </p:spPr>
        <p:txBody>
          <a:bodyPr>
            <a:normAutofit/>
          </a:bodyPr>
          <a:lstStyle/>
          <a:p>
            <a:r>
              <a:rPr lang="en-US" altLang="zh-CN" smtClean="0"/>
              <a:t>batch </a:t>
            </a:r>
            <a:r>
              <a:rPr lang="en-US" altLang="zh-CN"/>
              <a:t>to streaming evolution</a:t>
            </a:r>
            <a:endParaRPr lang="zh-CN" altLang="en-US"/>
          </a:p>
        </p:txBody>
      </p:sp>
      <p:sp>
        <p:nvSpPr>
          <p:cNvPr id="3" name="内容占位符 2"/>
          <p:cNvSpPr>
            <a:spLocks noGrp="1"/>
          </p:cNvSpPr>
          <p:nvPr>
            <p:ph idx="1"/>
          </p:nvPr>
        </p:nvSpPr>
        <p:spPr>
          <a:xfrm>
            <a:off x="684212" y="1701800"/>
            <a:ext cx="8534400" cy="4262967"/>
          </a:xfrm>
        </p:spPr>
        <p:txBody>
          <a:bodyPr/>
          <a:lstStyle/>
          <a:p>
            <a:r>
              <a:rPr lang="en-US" altLang="zh-CN">
                <a:hlinkClick r:id="rId3"/>
              </a:rPr>
              <a:t>Lambda </a:t>
            </a:r>
            <a:r>
              <a:rPr lang="en-US" altLang="zh-CN" smtClean="0">
                <a:hlinkClick r:id="rId3"/>
              </a:rPr>
              <a:t>Architecture</a:t>
            </a:r>
            <a:endParaRPr lang="en-US" altLang="zh-CN" smtClean="0"/>
          </a:p>
          <a:p>
            <a:pPr lvl="1"/>
            <a:r>
              <a:rPr lang="en-US" altLang="zh-CN"/>
              <a:t>run a </a:t>
            </a:r>
            <a:r>
              <a:rPr lang="en-US" altLang="zh-CN">
                <a:solidFill>
                  <a:srgbClr val="FFC000"/>
                </a:solidFill>
              </a:rPr>
              <a:t>streaming system </a:t>
            </a:r>
            <a:r>
              <a:rPr lang="en-US" altLang="zh-CN"/>
              <a:t>alongside a </a:t>
            </a:r>
            <a:r>
              <a:rPr lang="en-US" altLang="zh-CN">
                <a:solidFill>
                  <a:srgbClr val="FFC000"/>
                </a:solidFill>
              </a:rPr>
              <a:t>batch </a:t>
            </a:r>
            <a:r>
              <a:rPr lang="en-US" altLang="zh-CN" smtClean="0">
                <a:solidFill>
                  <a:srgbClr val="FFC000"/>
                </a:solidFill>
              </a:rPr>
              <a:t>system</a:t>
            </a:r>
          </a:p>
          <a:p>
            <a:pPr lvl="1"/>
            <a:r>
              <a:rPr lang="en-US" altLang="zh-CN" smtClean="0">
                <a:hlinkClick r:id="rId4"/>
              </a:rPr>
              <a:t>Questioning </a:t>
            </a:r>
            <a:r>
              <a:rPr lang="en-US" altLang="zh-CN">
                <a:hlinkClick r:id="rId4"/>
              </a:rPr>
              <a:t>the Lambda Architecture</a:t>
            </a:r>
            <a:r>
              <a:rPr lang="en-US" altLang="zh-CN"/>
              <a:t> </a:t>
            </a:r>
            <a:endParaRPr lang="en-US" altLang="zh-CN">
              <a:solidFill>
                <a:srgbClr val="FFC000"/>
              </a:solidFill>
            </a:endParaRPr>
          </a:p>
          <a:p>
            <a:r>
              <a:rPr lang="en-US" altLang="zh-CN">
                <a:hlinkClick r:id="rId5"/>
              </a:rPr>
              <a:t>Kappa </a:t>
            </a:r>
            <a:r>
              <a:rPr lang="en-US" altLang="zh-CN" smtClean="0">
                <a:hlinkClick r:id="rId5"/>
              </a:rPr>
              <a:t>Architecture</a:t>
            </a:r>
            <a:endParaRPr lang="en-US" altLang="zh-CN" smtClean="0"/>
          </a:p>
          <a:p>
            <a:pPr lvl="1"/>
            <a:r>
              <a:rPr lang="en-US" altLang="zh-CN"/>
              <a:t>running a single pipeline using a well-designed </a:t>
            </a:r>
            <a:r>
              <a:rPr lang="en-US" altLang="zh-CN" smtClean="0"/>
              <a:t>system</a:t>
            </a:r>
          </a:p>
          <a:p>
            <a:pPr lvl="1"/>
            <a:r>
              <a:rPr lang="en-US" altLang="zh-CN" err="1" smtClean="0"/>
              <a:t>Flink</a:t>
            </a:r>
            <a:r>
              <a:rPr lang="zh-CN" altLang="en-US" smtClean="0"/>
              <a:t>：</a:t>
            </a:r>
            <a:r>
              <a:rPr lang="en-US" altLang="zh-CN"/>
              <a:t> all-streaming-all-the-time</a:t>
            </a:r>
            <a:endParaRPr lang="en-US" altLang="zh-CN" smtClean="0"/>
          </a:p>
          <a:p>
            <a:r>
              <a:rPr lang="en-US" altLang="zh-CN"/>
              <a:t>how to well-designed streaming </a:t>
            </a:r>
            <a:r>
              <a:rPr lang="en-US" altLang="zh-CN" smtClean="0"/>
              <a:t>systems</a:t>
            </a:r>
            <a:r>
              <a:rPr lang="zh-CN" altLang="en-US" smtClean="0"/>
              <a:t>？</a:t>
            </a:r>
            <a:endParaRPr lang="en-US" altLang="zh-CN" smtClean="0"/>
          </a:p>
          <a:p>
            <a:pPr lvl="1"/>
            <a:r>
              <a:rPr lang="en-US" altLang="zh-CN" smtClean="0">
                <a:solidFill>
                  <a:srgbClr val="FFC000"/>
                </a:solidFill>
              </a:rPr>
              <a:t>Correctness</a:t>
            </a:r>
          </a:p>
          <a:p>
            <a:pPr lvl="1"/>
            <a:r>
              <a:rPr lang="en-US" altLang="zh-CN"/>
              <a:t>Tools for reasoning about </a:t>
            </a:r>
            <a:r>
              <a:rPr lang="en-US" altLang="zh-CN" smtClean="0">
                <a:solidFill>
                  <a:srgbClr val="FFC000"/>
                </a:solidFill>
              </a:rPr>
              <a:t>time</a:t>
            </a:r>
          </a:p>
          <a:p>
            <a:pPr lvl="1"/>
            <a:endParaRPr lang="zh-CN" altLang="en-US"/>
          </a:p>
        </p:txBody>
      </p:sp>
      <p:sp>
        <p:nvSpPr>
          <p:cNvPr id="4" name="矩形 3"/>
          <p:cNvSpPr/>
          <p:nvPr/>
        </p:nvSpPr>
        <p:spPr>
          <a:xfrm>
            <a:off x="3570514" y="4673600"/>
            <a:ext cx="5648098" cy="4354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strong </a:t>
            </a:r>
            <a:r>
              <a:rPr lang="en-US" altLang="zh-CN" smtClean="0"/>
              <a:t>consistency</a:t>
            </a:r>
            <a:r>
              <a:rPr lang="zh-CN" altLang="en-US" smtClean="0"/>
              <a:t>、</a:t>
            </a:r>
            <a:r>
              <a:rPr lang="en-US" altLang="zh-CN" smtClean="0"/>
              <a:t>semantic</a:t>
            </a:r>
            <a:r>
              <a:rPr lang="zh-CN" altLang="en-US" smtClean="0"/>
              <a:t>、</a:t>
            </a:r>
            <a:r>
              <a:rPr lang="en-US" altLang="zh-CN"/>
              <a:t>checkpoint </a:t>
            </a:r>
            <a:r>
              <a:rPr lang="en-US" altLang="zh-CN" smtClean="0"/>
              <a:t>…</a:t>
            </a:r>
            <a:endParaRPr lang="zh-CN" altLang="en-US"/>
          </a:p>
        </p:txBody>
      </p:sp>
    </p:spTree>
    <p:extLst>
      <p:ext uri="{BB962C8B-B14F-4D97-AF65-F5344CB8AC3E}">
        <p14:creationId xmlns:p14="http://schemas.microsoft.com/office/powerpoint/2010/main" val="3593771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1000"/>
                                        <p:tgtEl>
                                          <p:spTgt spid="3">
                                            <p:txEl>
                                              <p:pRg st="6" end="6"/>
                                            </p:txEl>
                                          </p:spTgt>
                                        </p:tgtEl>
                                      </p:cBhvr>
                                    </p:animEffect>
                                    <p:anim calcmode="lin" valueType="num">
                                      <p:cBhvr>
                                        <p:cTn id="4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fade">
                                      <p:cBhvr>
                                        <p:cTn id="46" dur="1000"/>
                                        <p:tgtEl>
                                          <p:spTgt spid="3">
                                            <p:txEl>
                                              <p:pRg st="7" end="7"/>
                                            </p:txEl>
                                          </p:spTgt>
                                        </p:tgtEl>
                                      </p:cBhvr>
                                    </p:animEffect>
                                    <p:anim calcmode="lin" valueType="num">
                                      <p:cBhvr>
                                        <p:cTn id="4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fade">
                                      <p:cBhvr>
                                        <p:cTn id="51" dur="1000"/>
                                        <p:tgtEl>
                                          <p:spTgt spid="3">
                                            <p:txEl>
                                              <p:pRg st="8" end="8"/>
                                            </p:txEl>
                                          </p:spTgt>
                                        </p:tgtEl>
                                      </p:cBhvr>
                                    </p:animEffect>
                                    <p:anim calcmode="lin" valueType="num">
                                      <p:cBhvr>
                                        <p:cTn id="5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fade">
                                      <p:cBhvr>
                                        <p:cTn id="58" dur="1000"/>
                                        <p:tgtEl>
                                          <p:spTgt spid="4"/>
                                        </p:tgtEl>
                                      </p:cBhvr>
                                    </p:animEffect>
                                    <p:anim calcmode="lin" valueType="num">
                                      <p:cBhvr>
                                        <p:cTn id="59" dur="1000" fill="hold"/>
                                        <p:tgtEl>
                                          <p:spTgt spid="4"/>
                                        </p:tgtEl>
                                        <p:attrNameLst>
                                          <p:attrName>ppt_x</p:attrName>
                                        </p:attrNameLst>
                                      </p:cBhvr>
                                      <p:tavLst>
                                        <p:tav tm="0">
                                          <p:val>
                                            <p:strVal val="#ppt_x"/>
                                          </p:val>
                                        </p:tav>
                                        <p:tav tm="100000">
                                          <p:val>
                                            <p:strVal val="#ppt_x"/>
                                          </p:val>
                                        </p:tav>
                                      </p:tavLst>
                                    </p:anim>
                                    <p:anim calcmode="lin" valueType="num">
                                      <p:cBhvr>
                                        <p:cTn id="6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2" y="533401"/>
            <a:ext cx="9780588" cy="787400"/>
          </a:xfrm>
        </p:spPr>
        <p:txBody>
          <a:bodyPr>
            <a:normAutofit/>
          </a:bodyPr>
          <a:lstStyle/>
          <a:p>
            <a:r>
              <a:rPr lang="en-US" altLang="zh-CN" smtClean="0"/>
              <a:t>Event </a:t>
            </a:r>
            <a:r>
              <a:rPr lang="en-US" altLang="zh-CN"/>
              <a:t>time </a:t>
            </a:r>
            <a:r>
              <a:rPr lang="en-US" altLang="zh-CN" smtClean="0"/>
              <a:t>vs </a:t>
            </a:r>
            <a:r>
              <a:rPr lang="en-US" altLang="zh-CN"/>
              <a:t>processing </a:t>
            </a:r>
            <a:r>
              <a:rPr lang="en-US" altLang="zh-CN" smtClean="0"/>
              <a:t>time</a:t>
            </a:r>
            <a:endParaRPr lang="zh-CN" altLang="en-US"/>
          </a:p>
        </p:txBody>
      </p:sp>
      <p:sp>
        <p:nvSpPr>
          <p:cNvPr id="3" name="内容占位符 2"/>
          <p:cNvSpPr>
            <a:spLocks noGrp="1"/>
          </p:cNvSpPr>
          <p:nvPr>
            <p:ph idx="1"/>
          </p:nvPr>
        </p:nvSpPr>
        <p:spPr>
          <a:xfrm>
            <a:off x="684212" y="1701800"/>
            <a:ext cx="8534400" cy="4262967"/>
          </a:xfrm>
        </p:spPr>
        <p:txBody>
          <a:bodyPr/>
          <a:lstStyle/>
          <a:p>
            <a:r>
              <a:rPr lang="en-US" altLang="zh-CN"/>
              <a:t>Event </a:t>
            </a:r>
            <a:r>
              <a:rPr lang="en-US" altLang="zh-CN" smtClean="0"/>
              <a:t>time</a:t>
            </a:r>
          </a:p>
          <a:p>
            <a:r>
              <a:rPr lang="en-US" altLang="zh-CN" smtClean="0"/>
              <a:t>Ingestion time</a:t>
            </a:r>
          </a:p>
          <a:p>
            <a:r>
              <a:rPr lang="en-US" altLang="zh-CN" smtClean="0"/>
              <a:t>Processing time</a:t>
            </a:r>
          </a:p>
          <a:p>
            <a:r>
              <a:rPr lang="en-US" altLang="zh-CN"/>
              <a:t>skew between processing time and event time</a:t>
            </a:r>
            <a:endParaRPr lang="en-US" altLang="zh-CN" smtClean="0"/>
          </a:p>
          <a:p>
            <a:endParaRPr lang="zh-CN" altLang="en-US"/>
          </a:p>
        </p:txBody>
      </p:sp>
      <p:pic>
        <p:nvPicPr>
          <p:cNvPr id="1026" name="Picture 2" descr="streaming 101 Post01_Fig01_TimeDomai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2" y="1701800"/>
            <a:ext cx="7240588" cy="4643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7184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切片">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74694</TotalTime>
  <Words>1765</Words>
  <Application>Microsoft Office PowerPoint</Application>
  <PresentationFormat>宽屏</PresentationFormat>
  <Paragraphs>425</Paragraphs>
  <Slides>44</Slides>
  <Notes>39</Notes>
  <HiddenSlides>0</HiddenSlides>
  <MMClips>7</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44</vt:i4>
      </vt:variant>
    </vt:vector>
  </HeadingPairs>
  <TitlesOfParts>
    <vt:vector size="50" baseType="lpstr">
      <vt:lpstr>宋体</vt:lpstr>
      <vt:lpstr>幼圆</vt:lpstr>
      <vt:lpstr>Calibri</vt:lpstr>
      <vt:lpstr>Century Gothic</vt:lpstr>
      <vt:lpstr>Wingdings 3</vt:lpstr>
      <vt:lpstr>切片</vt:lpstr>
      <vt:lpstr>streaming system - streaming model</vt:lpstr>
      <vt:lpstr>Flink</vt:lpstr>
      <vt:lpstr>PowerPoint 演示文稿</vt:lpstr>
      <vt:lpstr>PowerPoint 演示文稿</vt:lpstr>
      <vt:lpstr>Streaming 101</vt:lpstr>
      <vt:lpstr>Streaming 101</vt:lpstr>
      <vt:lpstr>wath’s streaming</vt:lpstr>
      <vt:lpstr>batch to streaming evolution</vt:lpstr>
      <vt:lpstr>Event time vs processing time</vt:lpstr>
      <vt:lpstr>Streaming 101</vt:lpstr>
      <vt:lpstr>Unbounded data — batch</vt:lpstr>
      <vt:lpstr>Unbounded data — batch</vt:lpstr>
      <vt:lpstr>Unbounded data — streaming</vt:lpstr>
      <vt:lpstr>Unbounded data — streaming</vt:lpstr>
      <vt:lpstr>Unbounded data — streaming</vt:lpstr>
      <vt:lpstr>Unbounded data — streaming</vt:lpstr>
      <vt:lpstr>Unbounded data — streaming</vt:lpstr>
      <vt:lpstr>Unbounded data — streaming</vt:lpstr>
      <vt:lpstr>Streaming 102</vt:lpstr>
      <vt:lpstr>Data and Bean/Flink</vt:lpstr>
      <vt:lpstr>Batch on unbounded data</vt:lpstr>
      <vt:lpstr>Streaming on unbounded data</vt:lpstr>
      <vt:lpstr>Streaming on unbounded data</vt:lpstr>
      <vt:lpstr>Streaming on unbounded data</vt:lpstr>
      <vt:lpstr>Streaming on unbounded data</vt:lpstr>
      <vt:lpstr>Streaming on unbounded data</vt:lpstr>
      <vt:lpstr>Streaming on unbounded data</vt:lpstr>
      <vt:lpstr>Streaming on unbounded data</vt:lpstr>
      <vt:lpstr>Streaming on unbounded data</vt:lpstr>
      <vt:lpstr>Streaming on unbounded data</vt:lpstr>
      <vt:lpstr>Summary</vt:lpstr>
      <vt:lpstr>Watermarks</vt:lpstr>
      <vt:lpstr>Watermark</vt:lpstr>
      <vt:lpstr>Watermark definition</vt:lpstr>
      <vt:lpstr>Watermark creation</vt:lpstr>
      <vt:lpstr>Watermark Propagation</vt:lpstr>
      <vt:lpstr>Watermark Propagation</vt:lpstr>
      <vt:lpstr>Watermark Propagation</vt:lpstr>
      <vt:lpstr>Processing-Time Watermarks</vt:lpstr>
      <vt:lpstr>Summary</vt:lpstr>
      <vt:lpstr>Advanced Windowing</vt:lpstr>
      <vt:lpstr>Exactly-Once and SideEects</vt:lpstr>
      <vt:lpstr>Links</vt:lpstr>
      <vt:lpstr>END</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20180307</dc:creator>
  <cp:lastModifiedBy>20180307</cp:lastModifiedBy>
  <cp:revision>243</cp:revision>
  <dcterms:created xsi:type="dcterms:W3CDTF">2019-01-08T02:10:17Z</dcterms:created>
  <dcterms:modified xsi:type="dcterms:W3CDTF">2019-05-05T03:12:21Z</dcterms:modified>
</cp:coreProperties>
</file>